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2" r:id="rId9"/>
    <p:sldId id="263" r:id="rId10"/>
    <p:sldId id="26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671" autoAdjust="0"/>
  </p:normalViewPr>
  <p:slideViewPr>
    <p:cSldViewPr>
      <p:cViewPr varScale="1">
        <p:scale>
          <a:sx n="70" d="100"/>
          <a:sy n="70" d="100"/>
        </p:scale>
        <p:origin x="-136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A7459A38-DB9A-40A1-974E-44123D7F11FB}" type="datetimeFigureOut">
              <a:rPr lang="tr-TR" smtClean="0"/>
              <a:t>02.11.2023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C95D89-920C-4694-BFE5-55EA10C281B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7459A38-DB9A-40A1-974E-44123D7F11FB}" type="datetimeFigureOut">
              <a:rPr lang="tr-TR" smtClean="0"/>
              <a:t>02.11.2023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C95D89-920C-4694-BFE5-55EA10C281B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7459A38-DB9A-40A1-974E-44123D7F11FB}" type="datetimeFigureOut">
              <a:rPr lang="tr-TR" smtClean="0"/>
              <a:t>02.11.2023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C95D89-920C-4694-BFE5-55EA10C281B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7459A38-DB9A-40A1-974E-44123D7F11FB}" type="datetimeFigureOut">
              <a:rPr lang="tr-TR" smtClean="0"/>
              <a:t>02.11.2023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C95D89-920C-4694-BFE5-55EA10C281B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4" name="Date Placeholder 3"/>
          <p:cNvSpPr>
            <a:spLocks noGrp="1"/>
          </p:cNvSpPr>
          <p:nvPr>
            <p:ph type="dt" sz="half" idx="10"/>
          </p:nvPr>
        </p:nvSpPr>
        <p:spPr/>
        <p:txBody>
          <a:bodyPr/>
          <a:lstStyle/>
          <a:p>
            <a:fld id="{A7459A38-DB9A-40A1-974E-44123D7F11FB}" type="datetimeFigureOut">
              <a:rPr lang="tr-TR" smtClean="0"/>
              <a:t>02.11.2023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2C95D89-920C-4694-BFE5-55EA10C281B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7459A38-DB9A-40A1-974E-44123D7F11FB}" type="datetimeFigureOut">
              <a:rPr lang="tr-TR" smtClean="0"/>
              <a:t>02.11.2023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2C95D89-920C-4694-BFE5-55EA10C281B9}" type="slidenum">
              <a:rPr lang="tr-TR" smtClean="0"/>
              <a:t>‹#›</a:t>
            </a:fld>
            <a:endParaRPr lang="tr-TR"/>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7459A38-DB9A-40A1-974E-44123D7F11FB}" type="datetimeFigureOut">
              <a:rPr lang="tr-TR" smtClean="0"/>
              <a:t>02.11.2023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2C95D89-920C-4694-BFE5-55EA10C281B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A7459A38-DB9A-40A1-974E-44123D7F11FB}" type="datetimeFigureOut">
              <a:rPr lang="tr-TR" smtClean="0"/>
              <a:t>02.11.2023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2C95D89-920C-4694-BFE5-55EA10C281B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459A38-DB9A-40A1-974E-44123D7F11FB}" type="datetimeFigureOut">
              <a:rPr lang="tr-TR" smtClean="0"/>
              <a:t>02.11.2023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2C95D89-920C-4694-BFE5-55EA10C281B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A7459A38-DB9A-40A1-974E-44123D7F11FB}" type="datetimeFigureOut">
              <a:rPr lang="tr-TR" smtClean="0"/>
              <a:t>02.11.2023</a:t>
            </a:fld>
            <a:endParaRPr lang="tr-T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2C95D89-920C-4694-BFE5-55EA10C281B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smtClean="0"/>
              <a:t>Resim eklemek için simgeyi tıklatın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7459A38-DB9A-40A1-974E-44123D7F11FB}" type="datetimeFigureOut">
              <a:rPr lang="tr-TR" smtClean="0"/>
              <a:t>02.11.2023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2C95D89-920C-4694-BFE5-55EA10C281B9}"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7459A38-DB9A-40A1-974E-44123D7F11FB}" type="datetimeFigureOut">
              <a:rPr lang="tr-TR" smtClean="0"/>
              <a:t>02.11.2023</a:t>
            </a:fld>
            <a:endParaRPr lang="tr-TR"/>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2C95D89-920C-4694-BFE5-55EA10C281B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401119" y="2967335"/>
            <a:ext cx="341760"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endParaRPr lang="tr-TR"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Dikdörtgen 4"/>
          <p:cNvSpPr/>
          <p:nvPr/>
        </p:nvSpPr>
        <p:spPr>
          <a:xfrm>
            <a:off x="467542" y="1844824"/>
            <a:ext cx="8496945" cy="1754326"/>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tr-TR"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MESLEK SEÇİMİNDEKİ YANLIŞ İNANÇLAR</a:t>
            </a:r>
            <a:endParaRPr lang="tr-TR"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52320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059832" y="2708920"/>
            <a:ext cx="3023878" cy="2377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ikdörtgen 3"/>
          <p:cNvSpPr/>
          <p:nvPr/>
        </p:nvSpPr>
        <p:spPr>
          <a:xfrm rot="10800000" flipV="1">
            <a:off x="-33529" y="0"/>
            <a:ext cx="9433048" cy="2585323"/>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tr-TR" sz="5400" b="1" dirty="0" smtClean="0">
                <a:ln/>
                <a:solidFill>
                  <a:schemeClr val="accent3"/>
                </a:solidFill>
              </a:rPr>
              <a:t>ŞEYH EDEBALİ</a:t>
            </a:r>
            <a:r>
              <a:rPr lang="tr-TR" sz="5400" b="1" cap="none" spc="0" dirty="0" smtClean="0">
                <a:ln/>
                <a:solidFill>
                  <a:schemeClr val="accent3"/>
                </a:solidFill>
                <a:effectLst/>
              </a:rPr>
              <a:t> ANADOLU İMAM HATİP LİSESİ REHBERLİK SERVİSİ</a:t>
            </a:r>
            <a:endParaRPr lang="tr-TR" sz="5400" b="1" cap="none" spc="0" dirty="0">
              <a:ln/>
              <a:solidFill>
                <a:schemeClr val="accent3"/>
              </a:solidFill>
              <a:effectLst/>
            </a:endParaRPr>
          </a:p>
        </p:txBody>
      </p:sp>
    </p:spTree>
    <p:extLst>
      <p:ext uri="{BB962C8B-B14F-4D97-AF65-F5344CB8AC3E}">
        <p14:creationId xmlns:p14="http://schemas.microsoft.com/office/powerpoint/2010/main" val="2855338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r>
              <a:rPr lang="tr-TR" sz="2000" i="1" dirty="0">
                <a:latin typeface="Times" pitchFamily="18" charset="0"/>
              </a:rPr>
              <a:t>Ülkemizde insanlar istedikleri mesleklere giremiyorlar</a:t>
            </a:r>
            <a:r>
              <a:rPr lang="tr-TR" sz="2000" i="1" dirty="0" smtClean="0">
                <a:latin typeface="Times" pitchFamily="18" charset="0"/>
              </a:rPr>
              <a:t>: </a:t>
            </a:r>
            <a:r>
              <a:rPr lang="tr-TR" sz="2000" b="0" dirty="0" smtClean="0">
                <a:latin typeface="Times" pitchFamily="18" charset="0"/>
              </a:rPr>
              <a:t>Bu </a:t>
            </a:r>
            <a:r>
              <a:rPr lang="tr-TR" sz="2000" b="0" dirty="0">
                <a:latin typeface="Times" pitchFamily="18" charset="0"/>
              </a:rPr>
              <a:t>yargı hatalı bir genellemedir. Bir kısım gencin yoksulluk nedeni ile istediği mesleğe giremediği doğrudur. Ne var ki istenilen mesleğe girememenin sadece maddi yetersizlikten ileri gelmediği, varlıklı oldukları halde yanlış alanlara yönelen gençlerin de var olduğu gözlenmektedir. Bu kişilerin hatası, girmek istedikleri mesleklerin niteliklerine uygun olup olmadığını sorgulamamalarından kaynaklanmaktadır. Bu gençler az sayıda seçkin öğrenci alan ve başarılı olmak için üstün akademik yetenek yanında sürekli ve düzenli çalışma alışkanlığı da gerektiren eğitim programlarına özenmekte, giremeyince hayal kırıklığına uğramaktadır.</a:t>
            </a:r>
            <a:endParaRPr lang="tr-TR" sz="2000" dirty="0">
              <a:latin typeface="Times" pitchFamily="18" charset="0"/>
            </a:endParaRPr>
          </a:p>
        </p:txBody>
      </p:sp>
    </p:spTree>
    <p:extLst>
      <p:ext uri="{BB962C8B-B14F-4D97-AF65-F5344CB8AC3E}">
        <p14:creationId xmlns:p14="http://schemas.microsoft.com/office/powerpoint/2010/main" val="2737670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000" i="1" dirty="0">
                <a:latin typeface="Times" pitchFamily="18" charset="0"/>
              </a:rPr>
              <a:t>İnsanın toplumda saygı görmesi için saygın bir mesleğin üyesi olması gerekir:</a:t>
            </a:r>
            <a:r>
              <a:rPr lang="tr-TR" sz="2000" b="0" dirty="0">
                <a:latin typeface="Times" pitchFamily="18" charset="0"/>
              </a:rPr>
              <a:t> Saygı görme, her insanın en doğal hakkıdır. Ancak bunu saygın bir mesleğin üyesi olarak sağlama beklentisi pek gerçekçi değildir. Ayrıca meslekleri saygın olan ve olmayanlar olarak ayırmak da doğru değildir. İnsan bir mesleğin başarılı bir üyesi olursa saygınlık kazanır. Bu da sahip olduğu yetenekleri gerektiren, ilgi duyduğu etkinlikleri ( meslek görevlerini ) içeren bir mesleğin üyesi olmakla gerçekleşebilir. Bir kimsenin, niteliklerine uymayan bir mesleğe girmesi, zayıf bir olasılıkla da olsa, mümkün olabilir ama o mesleğin başarılı, saygın bir üyesi olma olasılığı yoktur.</a:t>
            </a:r>
            <a:endParaRPr lang="tr-TR" sz="2000" dirty="0">
              <a:latin typeface="Times" pitchFamily="18" charset="0"/>
            </a:endParaRPr>
          </a:p>
        </p:txBody>
      </p:sp>
    </p:spTree>
    <p:extLst>
      <p:ext uri="{BB962C8B-B14F-4D97-AF65-F5344CB8AC3E}">
        <p14:creationId xmlns:p14="http://schemas.microsoft.com/office/powerpoint/2010/main" val="2550536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i="1" dirty="0">
                <a:latin typeface="Times" pitchFamily="18" charset="0"/>
              </a:rPr>
              <a:t>Üniversiteye bir girsem gerisi kolay: </a:t>
            </a:r>
            <a:r>
              <a:rPr lang="tr-TR" b="0" dirty="0">
                <a:latin typeface="Times" pitchFamily="18" charset="0"/>
              </a:rPr>
              <a:t>Üniversiteye girişin zor olduğu toplumumuzda bir gencin sınavı ya da sınavları başarı ile atlayıp istediği bir alana girmesi önemli olmakla birlikte meslek gelişiminin son aşaması değildir. Yukarıda da belirtildiği gibi, bilim ve teknolojideki gelişmeler mesleklerin icra edilme biçimlerini değiştirmekte, bu süreç boyunca, bazı meslekler ortadan kalkmakta, bunların yerine daha gelişmiş teknoloji ile yürütülen yeni meslekler ortaya çıkmaktadır. Bu olgu bir kimsenin yaşamı boyunca zaman zaman mesleğinde ortaya çıkan yeni uygulamaları öğrenmek için hizmet - içi eğitimi görmesini gerektirmektedir. Ayrı şekilde, mesleği iş piyasasından kalkan kişilerin yeni bir meslek öğrenme sürecine girmeleri söz konusu olabilmektedir. Bu durumda bir gencin, üniversite diplomasını aldıktan sonra eğitim sorumluluğunun biteceğini düşünmesinin yanlış olacağı açıktır. Kişi değil mesleğinde ilerlemek, işini korumak için bile sürekli eğitim görmek durumunda olacaktır. Bu nedenle günümüzde, yaşamın belli bir döneminde bir kere verilen ve genellikle değişmeyen bir karar olarak </a:t>
            </a:r>
            <a:r>
              <a:rPr lang="tr-TR" b="0" i="1" dirty="0">
                <a:latin typeface="Times" pitchFamily="18" charset="0"/>
              </a:rPr>
              <a:t>meslek seçimi</a:t>
            </a:r>
            <a:r>
              <a:rPr lang="tr-TR" b="0" dirty="0">
                <a:latin typeface="Times" pitchFamily="18" charset="0"/>
              </a:rPr>
              <a:t> değil çalışma ömrünün sonuna kadar süren bir gelişimi ifade eden </a:t>
            </a:r>
            <a:r>
              <a:rPr lang="tr-TR" b="0" i="1" dirty="0">
                <a:latin typeface="Times" pitchFamily="18" charset="0"/>
              </a:rPr>
              <a:t>kariyer gelişimi</a:t>
            </a:r>
            <a:r>
              <a:rPr lang="tr-TR" b="0" dirty="0">
                <a:latin typeface="Times" pitchFamily="18" charset="0"/>
              </a:rPr>
              <a:t> kavramı üzerinde durulmaktadır. Gencin bu gerçeği göz önüne alarak yaşamını planlaması yararlı olur.</a:t>
            </a:r>
            <a:endParaRPr lang="tr-TR" dirty="0">
              <a:latin typeface="Times" pitchFamily="18" charset="0"/>
            </a:endParaRPr>
          </a:p>
        </p:txBody>
      </p:sp>
    </p:spTree>
    <p:extLst>
      <p:ext uri="{BB962C8B-B14F-4D97-AF65-F5344CB8AC3E}">
        <p14:creationId xmlns:p14="http://schemas.microsoft.com/office/powerpoint/2010/main" val="3408655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sz="1800" i="1" dirty="0">
                <a:latin typeface="Times" pitchFamily="18" charset="0"/>
              </a:rPr>
              <a:t>İnsan ancak dört yıllık bir üniversite eğitimi görürse güvenceli ve saygın bir meslek edinebilir</a:t>
            </a:r>
            <a:r>
              <a:rPr lang="tr-TR" sz="1800" dirty="0">
                <a:latin typeface="Times" pitchFamily="18" charset="0"/>
              </a:rPr>
              <a:t>:</a:t>
            </a:r>
            <a:r>
              <a:rPr lang="tr-TR" sz="1800" b="0" dirty="0">
                <a:latin typeface="Times" pitchFamily="18" charset="0"/>
              </a:rPr>
              <a:t> Türkiye’de sosyal güvenlik sistemi yeterince gelişmediği için insanlar yükseköğretim gördükleri takdirde güvenceli bir meslek edineceklerini düşünüyorlar. Bazı gençler ise iki yıllık </a:t>
            </a:r>
            <a:r>
              <a:rPr lang="tr-TR" sz="1800" b="0" dirty="0" err="1">
                <a:latin typeface="Times" pitchFamily="18" charset="0"/>
              </a:rPr>
              <a:t>önlisans</a:t>
            </a:r>
            <a:r>
              <a:rPr lang="tr-TR" sz="1800" b="0" dirty="0">
                <a:latin typeface="Times" pitchFamily="18" charset="0"/>
              </a:rPr>
              <a:t> programlarını yüksek eğitim saymamakta, lisans eğitiminin kazanç ve iş bulma açısından daha avantajlı olduğunu düşünmektedirler. Oysa yalnız iki yıllık değil, dört yıllık yükseköğretim programlarını bitiren gençler de düzenli ve iyi bir gelir sağlayan bir iş bulmakta zorluk çekmektedirler. Devlet sektöründe çalışma alanları giderek daralmaktadır. Özel sektörde iyi bir üniversiteden alınmış diploma </a:t>
            </a:r>
            <a:r>
              <a:rPr lang="tr-TR" sz="1800" b="0" i="1" dirty="0">
                <a:latin typeface="Times" pitchFamily="18" charset="0"/>
              </a:rPr>
              <a:t>iş bulma </a:t>
            </a:r>
            <a:r>
              <a:rPr lang="tr-TR" sz="1800" b="0" dirty="0">
                <a:latin typeface="Times" pitchFamily="18" charset="0"/>
              </a:rPr>
              <a:t>önemli rol oynasa da </a:t>
            </a:r>
            <a:r>
              <a:rPr lang="tr-TR" sz="1800" b="0" i="1" dirty="0">
                <a:latin typeface="Times" pitchFamily="18" charset="0"/>
              </a:rPr>
              <a:t>işte tutunma ve ilerleme</a:t>
            </a:r>
            <a:r>
              <a:rPr lang="tr-TR" sz="1800" b="0" dirty="0">
                <a:latin typeface="Times" pitchFamily="18" charset="0"/>
              </a:rPr>
              <a:t> diplomadan çok yeterliliğin kanıtlanmasına bağlıdır. Kendini iyi yetiştirmiş bir tekniker sıradan bir mühendisten daha uzun süre işini koruyabilir ve ilerleyebilir</a:t>
            </a:r>
            <a:r>
              <a:rPr lang="tr-TR" b="0" dirty="0">
                <a:latin typeface="Times" pitchFamily="18" charset="0"/>
              </a:rPr>
              <a:t>.</a:t>
            </a:r>
            <a:endParaRPr lang="tr-TR" dirty="0">
              <a:latin typeface="Times" pitchFamily="18" charset="0"/>
            </a:endParaRPr>
          </a:p>
        </p:txBody>
      </p:sp>
    </p:spTree>
    <p:extLst>
      <p:ext uri="{BB962C8B-B14F-4D97-AF65-F5344CB8AC3E}">
        <p14:creationId xmlns:p14="http://schemas.microsoft.com/office/powerpoint/2010/main" val="3835745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sz="2000" i="1" dirty="0">
                <a:latin typeface="Times" pitchFamily="18" charset="0"/>
              </a:rPr>
              <a:t>Önce iyi bir üniversiteye girmeli, hangi bölümü olduğu önemli değil</a:t>
            </a:r>
            <a:r>
              <a:rPr lang="tr-TR" sz="2000" i="1" dirty="0" smtClean="0">
                <a:latin typeface="Times" pitchFamily="18" charset="0"/>
              </a:rPr>
              <a:t>: </a:t>
            </a:r>
            <a:r>
              <a:rPr lang="tr-TR" sz="2000" b="0" dirty="0" smtClean="0">
                <a:latin typeface="Times" pitchFamily="18" charset="0"/>
              </a:rPr>
              <a:t>Yükseköğrenim </a:t>
            </a:r>
            <a:r>
              <a:rPr lang="tr-TR" sz="2000" b="0" dirty="0">
                <a:latin typeface="Times" pitchFamily="18" charset="0"/>
              </a:rPr>
              <a:t>görmek isteyen gençlerin bazılarının, önce üniversite daha sonra da program seçme gibi bir yol izlemekte oldukları gözlenmektedir. Öğretim kadrosu zengin bir üniversitede eğitimin daha iyi olacağı kuşkusuzdur. Ancak, meslek başarısında mezun olunan üniversitenin kalitesinden önce kişinin kalitesi etkili olmaktadır. Öğretim kadrosu yetersiz bir bölümün hevesli, çalışkan bir öğrencisi, alanı ile ilgili yayınları izleyerek kendini yetiştirebilir, yüksek lisans eğitimini iyi bir bölüm ya da fakültede sürdürebilir. Buna karşılık, iyi bir üniversiteye girme uğruna istemediği bir bölüme giren bir kişi eğitim ortamından hoşnut olsa bile, eğitimin özünden hoşnut olamayacağı için başarılı da olamayabilir</a:t>
            </a:r>
            <a:r>
              <a:rPr lang="tr-TR" b="0" dirty="0"/>
              <a:t>.</a:t>
            </a:r>
            <a:endParaRPr lang="tr-TR" dirty="0"/>
          </a:p>
        </p:txBody>
      </p:sp>
    </p:spTree>
    <p:extLst>
      <p:ext uri="{BB962C8B-B14F-4D97-AF65-F5344CB8AC3E}">
        <p14:creationId xmlns:p14="http://schemas.microsoft.com/office/powerpoint/2010/main" val="345101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Autofit/>
          </a:bodyPr>
          <a:lstStyle/>
          <a:p>
            <a:r>
              <a:rPr lang="tr-TR" sz="1800" i="1" dirty="0">
                <a:latin typeface="Times" pitchFamily="18" charset="0"/>
              </a:rPr>
              <a:t>Yaşam boyu sürdüreceğim mesleğimi seçme aşamasındayım: </a:t>
            </a:r>
            <a:r>
              <a:rPr lang="tr-TR" sz="1800" b="0" dirty="0">
                <a:latin typeface="Times" pitchFamily="18" charset="0"/>
              </a:rPr>
              <a:t>Üniversiteye başvurma dönemine girmiş gençlerin dile getirdikleri bu ifade pek çok kişi için doğru ve geçerli olabilir. Ancak çok hızlı bir değişimin yaşanmakta olduğu çağımızda insanların ömürlerini tek bir meslekle tamamlama olasılığının azalmakta olduğu gözlenmektedir. Bilim ve teknoloji geliştikçe meslek çeşitleri de hızla artmakta, bir yandan bazı meslekler çalışma yaşamından silinirken bir yandan da yeni meslekler ortaya çıkmaktadır. Bu gelişmeler karşısında, yirmi birinci yüz yılda bir insanın meslek yaşamı boyunca ortalama üç- beş meslek değiştireceği öngörülmektedir. Bundan, çok değil, yirmi beş otuz yıl önce üniversite adaylarına yaşamlarının en önemli kararını vermekte oldukları, meslek seçerken çok dikkatli olmaları gerektiği yolunda uyarılarda bulunulurdu. Gerçi üniversite programlarına öğrenci yerleştirme işlemlerinde, puanların ondalık basamaklarındaki ince farkların dahi dikkate alındığı ve bir kere bir programa yerleştikten sonra ikinci yıl program değiştirmenin zor olduğu bir sistemde hala dikkatli olmak gerekmektedir. Ancak bir kimsenin kendini tanıması oldukça zor olduğu gibi, insanda gelişim ve değişim süreci yaşam boyu devam etmektedir</a:t>
            </a:r>
            <a:r>
              <a:rPr lang="tr-TR" sz="1800" b="0" dirty="0"/>
              <a:t>. </a:t>
            </a:r>
            <a:endParaRPr lang="tr-TR" sz="1800" dirty="0"/>
          </a:p>
        </p:txBody>
      </p:sp>
    </p:spTree>
    <p:extLst>
      <p:ext uri="{BB962C8B-B14F-4D97-AF65-F5344CB8AC3E}">
        <p14:creationId xmlns:p14="http://schemas.microsoft.com/office/powerpoint/2010/main" val="3864387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sz="2000" i="1" dirty="0">
                <a:latin typeface="Times" pitchFamily="18" charset="0"/>
              </a:rPr>
              <a:t>Sadece belli bir meslek edinmek isteyenler üniversite eğitimi görmelidir: </a:t>
            </a:r>
            <a:r>
              <a:rPr lang="tr-TR" sz="2000" b="0" dirty="0">
                <a:latin typeface="Times" pitchFamily="18" charset="0"/>
              </a:rPr>
              <a:t>Üniversite mezunlarından çoğunun eğitim gördükleri alanlardan başka alanlarda çalıştıklarını gözleyen kimseler meslek eğitimine yatırılan zaman ve paranın boşa harcandığını düşünerek hayıflanmaktadırlar. Ekonomik sıkıntı içinde bulunan ülkeler için bu düşünce bir dereceye kadar doğru olabilir ama, aslında üniversitelerin üç amacı vardır: </a:t>
            </a:r>
            <a:r>
              <a:rPr lang="tr-TR" sz="2000" b="0" dirty="0" smtClean="0">
                <a:latin typeface="Times" pitchFamily="18" charset="0"/>
              </a:rPr>
              <a:t>Bunlar</a:t>
            </a:r>
            <a:r>
              <a:rPr lang="tr-TR" sz="2000" b="0" dirty="0">
                <a:latin typeface="Times" pitchFamily="18" charset="0"/>
              </a:rPr>
              <a:t>:</a:t>
            </a:r>
            <a:endParaRPr lang="tr-TR" sz="2000" b="0" dirty="0" smtClean="0">
              <a:latin typeface="Times" pitchFamily="18" charset="0"/>
            </a:endParaRPr>
          </a:p>
          <a:p>
            <a:r>
              <a:rPr lang="tr-TR" sz="2000" b="0" dirty="0" smtClean="0">
                <a:latin typeface="Times" pitchFamily="18" charset="0"/>
              </a:rPr>
              <a:t>Bilimsel </a:t>
            </a:r>
            <a:r>
              <a:rPr lang="tr-TR" sz="2000" b="0" dirty="0">
                <a:latin typeface="Times" pitchFamily="18" charset="0"/>
              </a:rPr>
              <a:t>araştırma yapmak ve bilgi üretmek</a:t>
            </a:r>
          </a:p>
          <a:p>
            <a:r>
              <a:rPr lang="tr-TR" sz="2000" b="0" dirty="0">
                <a:latin typeface="Times" pitchFamily="18" charset="0"/>
              </a:rPr>
              <a:t>Meslek elemanı yetiştirmek</a:t>
            </a:r>
          </a:p>
          <a:p>
            <a:r>
              <a:rPr lang="tr-TR" sz="2000" b="0" dirty="0">
                <a:latin typeface="Times" pitchFamily="18" charset="0"/>
              </a:rPr>
              <a:t>Kültür kazandırmak</a:t>
            </a:r>
          </a:p>
          <a:p>
            <a:endParaRPr lang="tr-TR" sz="2000" dirty="0">
              <a:latin typeface="Times" pitchFamily="18" charset="0"/>
            </a:endParaRPr>
          </a:p>
        </p:txBody>
      </p:sp>
    </p:spTree>
    <p:extLst>
      <p:ext uri="{BB962C8B-B14F-4D97-AF65-F5344CB8AC3E}">
        <p14:creationId xmlns:p14="http://schemas.microsoft.com/office/powerpoint/2010/main" val="2164309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sz="2000" i="1" dirty="0">
                <a:latin typeface="Times" pitchFamily="18" charset="0"/>
              </a:rPr>
              <a:t>Gelecekte hangi mesleğin geçerli olacağını şimdiden bilmek çok </a:t>
            </a:r>
            <a:r>
              <a:rPr lang="tr-TR" sz="2000" i="1" err="1">
                <a:latin typeface="Times" pitchFamily="18" charset="0"/>
              </a:rPr>
              <a:t>önemlidir</a:t>
            </a:r>
            <a:r>
              <a:rPr lang="tr-TR" sz="2000" i="1" smtClean="0">
                <a:latin typeface="Times" pitchFamily="18" charset="0"/>
              </a:rPr>
              <a:t>: </a:t>
            </a:r>
            <a:r>
              <a:rPr lang="tr-TR" sz="2000" b="0" smtClean="0">
                <a:latin typeface="Times" pitchFamily="18" charset="0"/>
              </a:rPr>
              <a:t>Meslek </a:t>
            </a:r>
            <a:r>
              <a:rPr lang="tr-TR" sz="2000" b="0" dirty="0">
                <a:latin typeface="Times" pitchFamily="18" charset="0"/>
              </a:rPr>
              <a:t>seçme durumunda olan gençlerden bazıları </a:t>
            </a:r>
            <a:r>
              <a:rPr lang="tr-TR" sz="2000" b="0" i="1" dirty="0">
                <a:latin typeface="Times" pitchFamily="18" charset="0"/>
              </a:rPr>
              <a:t>“Gelecekte hangi meslekler geçerli </a:t>
            </a:r>
            <a:r>
              <a:rPr lang="tr-TR" sz="2000" b="0" i="1" dirty="0" err="1">
                <a:latin typeface="Times" pitchFamily="18" charset="0"/>
              </a:rPr>
              <a:t>olacaktır?”</a:t>
            </a:r>
            <a:r>
              <a:rPr lang="tr-TR" sz="2000" b="0" dirty="0" err="1">
                <a:latin typeface="Times" pitchFamily="18" charset="0"/>
              </a:rPr>
              <a:t>sorusunu</a:t>
            </a:r>
            <a:r>
              <a:rPr lang="tr-TR" sz="2000" b="0" dirty="0">
                <a:latin typeface="Times" pitchFamily="18" charset="0"/>
              </a:rPr>
              <a:t> sormaktadır. Bu soruyu yanıtlayabilmek için bu gençlere “ </a:t>
            </a:r>
            <a:r>
              <a:rPr lang="tr-TR" sz="2000" b="0" i="1" dirty="0">
                <a:latin typeface="Times" pitchFamily="18" charset="0"/>
              </a:rPr>
              <a:t>Kaç yıl sonraki geleceği öğrenmek istiyorsun?” </a:t>
            </a:r>
            <a:r>
              <a:rPr lang="tr-TR" sz="2000" b="0" dirty="0">
                <a:latin typeface="Times" pitchFamily="18" charset="0"/>
              </a:rPr>
              <a:t>diye sormak gerekiyor. Teknolojinin hızla gelişmekte olduğu bir dünyada, bir mesleğin belki beş ya da on yıl sonrasını tahmin edebiliriz. Ondan sonra bu çekici meslek teknolojinin gelişmesi ve buna bağlı olarak ekonomideki değişimler sonucunda hüviyet değiştirmiş olacak, belki de pek çok kişinin o alana girmesi sonucu bu günkü çekiciliğini yitirecektir. Ülkemizde bunun değişik örnekleri geçmişte yaşanmıştır ve yaşanmaya devam edecektir</a:t>
            </a:r>
            <a:r>
              <a:rPr lang="tr-TR" b="0" dirty="0"/>
              <a:t>.</a:t>
            </a:r>
            <a:endParaRPr lang="tr-TR" dirty="0"/>
          </a:p>
        </p:txBody>
      </p:sp>
    </p:spTree>
    <p:extLst>
      <p:ext uri="{BB962C8B-B14F-4D97-AF65-F5344CB8AC3E}">
        <p14:creationId xmlns:p14="http://schemas.microsoft.com/office/powerpoint/2010/main" val="376712293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16</TotalTime>
  <Words>287</Words>
  <Application>Microsoft Office PowerPoint</Application>
  <PresentationFormat>Ekran Gösterisi (4:3)</PresentationFormat>
  <Paragraphs>14</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Açılar</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Rehber Ogretmen</dc:creator>
  <cp:lastModifiedBy>Rehber Ogretmen</cp:lastModifiedBy>
  <cp:revision>3</cp:revision>
  <dcterms:created xsi:type="dcterms:W3CDTF">2023-11-02T07:16:46Z</dcterms:created>
  <dcterms:modified xsi:type="dcterms:W3CDTF">2023-11-02T10:46:09Z</dcterms:modified>
</cp:coreProperties>
</file>