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13"/>
  </p:notes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0B07B8-C220-49FE-B57F-AF6906874DFF}" type="datetimeFigureOut">
              <a:rPr lang="tr-TR" smtClean="0"/>
              <a:t>28.11.2023</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07FE8D0-8C12-44F4-B605-1B939319FBA2}" type="slidenum">
              <a:rPr lang="tr-TR" smtClean="0"/>
              <a:t>‹#›</a:t>
            </a:fld>
            <a:endParaRPr lang="tr-TR"/>
          </a:p>
        </p:txBody>
      </p:sp>
    </p:spTree>
    <p:extLst>
      <p:ext uri="{BB962C8B-B14F-4D97-AF65-F5344CB8AC3E}">
        <p14:creationId xmlns:p14="http://schemas.microsoft.com/office/powerpoint/2010/main" val="36982268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C07FE8D0-8C12-44F4-B605-1B939319FBA2}" type="slidenum">
              <a:rPr lang="tr-TR" smtClean="0"/>
              <a:t>1</a:t>
            </a:fld>
            <a:endParaRPr lang="tr-TR"/>
          </a:p>
        </p:txBody>
      </p:sp>
    </p:spTree>
    <p:extLst>
      <p:ext uri="{BB962C8B-B14F-4D97-AF65-F5344CB8AC3E}">
        <p14:creationId xmlns:p14="http://schemas.microsoft.com/office/powerpoint/2010/main" val="144884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7" name="İkizkenar Üçgen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540544" y="776288"/>
            <a:ext cx="8062912" cy="1470025"/>
          </a:xfrm>
        </p:spPr>
        <p:txBody>
          <a:bodyPr anchor="b">
            <a:normAutofit/>
          </a:bodyPr>
          <a:lstStyle>
            <a:lvl1pPr algn="r">
              <a:defRPr sz="4400"/>
            </a:lvl1pPr>
          </a:lstStyle>
          <a:p>
            <a:r>
              <a:rPr kumimoji="0" lang="tr-TR" smtClean="0"/>
              <a:t>Asıl başlık stili için tıklatın</a:t>
            </a:r>
            <a:endParaRPr kumimoji="0" lang="en-US"/>
          </a:p>
        </p:txBody>
      </p:sp>
      <p:sp>
        <p:nvSpPr>
          <p:cNvPr id="9" name="Alt Başlık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Veri Yer Tutucusu 27"/>
          <p:cNvSpPr>
            <a:spLocks noGrp="1"/>
          </p:cNvSpPr>
          <p:nvPr>
            <p:ph type="dt" sz="half" idx="10"/>
          </p:nvPr>
        </p:nvSpPr>
        <p:spPr>
          <a:xfrm>
            <a:off x="1371600" y="6012656"/>
            <a:ext cx="5791200" cy="365125"/>
          </a:xfrm>
        </p:spPr>
        <p:txBody>
          <a:bodyPr tIns="0" bIns="0" anchor="t"/>
          <a:lstStyle>
            <a:lvl1pPr algn="r">
              <a:defRPr sz="1000"/>
            </a:lvl1pPr>
          </a:lstStyle>
          <a:p>
            <a:fld id="{B7B9FE98-6F8A-4F35-B0C1-B79E37BDF1BE}" type="datetimeFigureOut">
              <a:rPr lang="tr-TR" smtClean="0"/>
              <a:t>28.11.2023</a:t>
            </a:fld>
            <a:endParaRPr lang="tr-TR"/>
          </a:p>
        </p:txBody>
      </p:sp>
      <p:sp>
        <p:nvSpPr>
          <p:cNvPr id="17" name="Altbilgi Yer Tutucusu 16"/>
          <p:cNvSpPr>
            <a:spLocks noGrp="1"/>
          </p:cNvSpPr>
          <p:nvPr>
            <p:ph type="ftr" sz="quarter" idx="11"/>
          </p:nvPr>
        </p:nvSpPr>
        <p:spPr>
          <a:xfrm>
            <a:off x="1371600" y="5650704"/>
            <a:ext cx="5791200" cy="365125"/>
          </a:xfrm>
        </p:spPr>
        <p:txBody>
          <a:bodyPr tIns="0" bIns="0" anchor="b"/>
          <a:lstStyle>
            <a:lvl1pPr algn="r">
              <a:defRPr sz="1100"/>
            </a:lvl1pPr>
          </a:lstStyle>
          <a:p>
            <a:endParaRPr lang="tr-TR"/>
          </a:p>
        </p:txBody>
      </p:sp>
      <p:sp>
        <p:nvSpPr>
          <p:cNvPr id="29" name="Slayt Numarası Yer Tutucusu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CC2B734-5B6F-4198-B56A-DCC6686CF0AF}"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B7B9FE98-6F8A-4F35-B0C1-B79E37BDF1BE}" type="datetimeFigureOut">
              <a:rPr lang="tr-TR" smtClean="0"/>
              <a:t>28.11.2023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C2B734-5B6F-4198-B56A-DCC6686CF0AF}"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781800" y="381000"/>
            <a:ext cx="1905000" cy="5486400"/>
          </a:xfrm>
        </p:spPr>
        <p:txBody>
          <a:bodyPr vert="eaVer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457200" y="381000"/>
            <a:ext cx="6248400" cy="5486400"/>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p>
            <a:fld id="{B7B9FE98-6F8A-4F35-B0C1-B79E37BDF1BE}" type="datetimeFigureOut">
              <a:rPr lang="tr-TR" smtClean="0"/>
              <a:t>28.11.2023</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C2B734-5B6F-4198-B56A-DCC6686CF0AF}"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67494"/>
            <a:ext cx="8229600" cy="1399032"/>
          </a:xfrm>
        </p:spPr>
        <p:txBody>
          <a:bodyPr/>
          <a:lstStyle/>
          <a:p>
            <a:r>
              <a:rPr kumimoji="0" lang="tr-TR" smtClean="0"/>
              <a:t>Asıl başlık stili için tıklatın</a:t>
            </a:r>
            <a:endParaRPr kumimoji="0" lang="en-US"/>
          </a:p>
        </p:txBody>
      </p:sp>
      <p:sp>
        <p:nvSpPr>
          <p:cNvPr id="3" name="İçerik Yer Tutucusu 2"/>
          <p:cNvSpPr>
            <a:spLocks noGrp="1"/>
          </p:cNvSpPr>
          <p:nvPr>
            <p:ph idx="1"/>
          </p:nvPr>
        </p:nvSpPr>
        <p:spPr>
          <a:xfrm>
            <a:off x="457200" y="1882808"/>
            <a:ext cx="8229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a:xfrm>
            <a:off x="4791456" y="6480048"/>
            <a:ext cx="2133600" cy="301752"/>
          </a:xfrm>
        </p:spPr>
        <p:txBody>
          <a:bodyPr/>
          <a:lstStyle/>
          <a:p>
            <a:fld id="{B7B9FE98-6F8A-4F35-B0C1-B79E37BDF1BE}" type="datetimeFigureOut">
              <a:rPr lang="tr-TR" smtClean="0"/>
              <a:t>28.11.2023</a:t>
            </a:fld>
            <a:endParaRPr lang="tr-TR"/>
          </a:p>
        </p:txBody>
      </p:sp>
      <p:sp>
        <p:nvSpPr>
          <p:cNvPr id="5" name="Altbilgi Yer Tutucusu 4"/>
          <p:cNvSpPr>
            <a:spLocks noGrp="1"/>
          </p:cNvSpPr>
          <p:nvPr>
            <p:ph type="ftr" sz="quarter" idx="11"/>
          </p:nvPr>
        </p:nvSpPr>
        <p:spPr>
          <a:xfrm>
            <a:off x="457200" y="6480969"/>
            <a:ext cx="4260056" cy="300831"/>
          </a:xfrm>
        </p:spPr>
        <p:txBody>
          <a:bodyPr/>
          <a:lstStyle/>
          <a:p>
            <a:endParaRPr lang="tr-TR"/>
          </a:p>
        </p:txBody>
      </p:sp>
      <p:sp>
        <p:nvSpPr>
          <p:cNvPr id="6" name="Slayt Numarası Yer Tutucusu 5"/>
          <p:cNvSpPr>
            <a:spLocks noGrp="1"/>
          </p:cNvSpPr>
          <p:nvPr>
            <p:ph type="sldNum" sz="quarter" idx="12"/>
          </p:nvPr>
        </p:nvSpPr>
        <p:spPr/>
        <p:txBody>
          <a:bodyPr/>
          <a:lstStyle/>
          <a:p>
            <a:fld id="{DCC2B734-5B6F-4198-B56A-DCC6686CF0AF}"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1"/>
      </p:bgRef>
    </p:bg>
    <p:spTree>
      <p:nvGrpSpPr>
        <p:cNvPr id="1" name=""/>
        <p:cNvGrpSpPr/>
        <p:nvPr/>
      </p:nvGrpSpPr>
      <p:grpSpPr>
        <a:xfrm>
          <a:off x="0" y="0"/>
          <a:ext cx="0" cy="0"/>
          <a:chOff x="0" y="0"/>
          <a:chExt cx="0" cy="0"/>
        </a:xfrm>
      </p:grpSpPr>
      <p:sp>
        <p:nvSpPr>
          <p:cNvPr id="9" name="Dik Üçgen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kizkenar Üçgen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Veri Yer Tutucusu 3"/>
          <p:cNvSpPr>
            <a:spLocks noGrp="1"/>
          </p:cNvSpPr>
          <p:nvPr>
            <p:ph type="dt" sz="half" idx="10"/>
          </p:nvPr>
        </p:nvSpPr>
        <p:spPr>
          <a:xfrm>
            <a:off x="6955632" y="6477000"/>
            <a:ext cx="2133600" cy="304800"/>
          </a:xfrm>
        </p:spPr>
        <p:txBody>
          <a:bodyPr/>
          <a:lstStyle/>
          <a:p>
            <a:fld id="{B7B9FE98-6F8A-4F35-B0C1-B79E37BDF1BE}" type="datetimeFigureOut">
              <a:rPr lang="tr-TR" smtClean="0"/>
              <a:t>28.11.2023</a:t>
            </a:fld>
            <a:endParaRPr lang="tr-TR"/>
          </a:p>
        </p:txBody>
      </p:sp>
      <p:sp>
        <p:nvSpPr>
          <p:cNvPr id="5" name="Altbilgi Yer Tutucusu 4"/>
          <p:cNvSpPr>
            <a:spLocks noGrp="1"/>
          </p:cNvSpPr>
          <p:nvPr>
            <p:ph type="ftr" sz="quarter" idx="11"/>
          </p:nvPr>
        </p:nvSpPr>
        <p:spPr>
          <a:xfrm>
            <a:off x="2619376" y="6480969"/>
            <a:ext cx="4260056" cy="300831"/>
          </a:xfrm>
        </p:spPr>
        <p:txBody>
          <a:bodyPr/>
          <a:lstStyle/>
          <a:p>
            <a:endParaRPr lang="tr-TR"/>
          </a:p>
        </p:txBody>
      </p:sp>
      <p:sp>
        <p:nvSpPr>
          <p:cNvPr id="6" name="Slayt Numarası Yer Tutucusu 5"/>
          <p:cNvSpPr>
            <a:spLocks noGrp="1"/>
          </p:cNvSpPr>
          <p:nvPr>
            <p:ph type="sldNum" sz="quarter" idx="12"/>
          </p:nvPr>
        </p:nvSpPr>
        <p:spPr>
          <a:xfrm>
            <a:off x="8451056" y="809624"/>
            <a:ext cx="502920" cy="300831"/>
          </a:xfrm>
        </p:spPr>
        <p:txBody>
          <a:bodyPr/>
          <a:lstStyle/>
          <a:p>
            <a:fld id="{DCC2B734-5B6F-4198-B56A-DCC6686CF0AF}" type="slidenum">
              <a:rPr lang="tr-TR" smtClean="0"/>
              <a:t>‹#›</a:t>
            </a:fld>
            <a:endParaRPr lang="tr-TR"/>
          </a:p>
        </p:txBody>
      </p:sp>
      <p:cxnSp>
        <p:nvCxnSpPr>
          <p:cNvPr id="11" name="Düz Bağlayıcı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Düz Bağlayıcı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Başlık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marL="0" algn="l">
              <a:defRPr/>
            </a:lvl1pPr>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4791456" y="6480969"/>
            <a:ext cx="2133600" cy="301752"/>
          </a:xfrm>
        </p:spPr>
        <p:txBody>
          <a:bodyPr/>
          <a:lstStyle/>
          <a:p>
            <a:fld id="{B7B9FE98-6F8A-4F35-B0C1-B79E37BDF1BE}" type="datetimeFigureOut">
              <a:rPr lang="tr-TR" smtClean="0"/>
              <a:t>28.11.2023</a:t>
            </a:fld>
            <a:endParaRPr lang="tr-TR"/>
          </a:p>
        </p:txBody>
      </p:sp>
      <p:sp>
        <p:nvSpPr>
          <p:cNvPr id="6" name="Altbilgi Yer Tutucusu 5"/>
          <p:cNvSpPr>
            <a:spLocks noGrp="1"/>
          </p:cNvSpPr>
          <p:nvPr>
            <p:ph type="ftr" sz="quarter" idx="11"/>
          </p:nvPr>
        </p:nvSpPr>
        <p:spPr>
          <a:xfrm>
            <a:off x="457200" y="6480969"/>
            <a:ext cx="4260056" cy="301752"/>
          </a:xfrm>
        </p:spPr>
        <p:txBody>
          <a:bodyPr/>
          <a:lstStyle/>
          <a:p>
            <a:endParaRPr lang="tr-TR"/>
          </a:p>
        </p:txBody>
      </p:sp>
      <p:sp>
        <p:nvSpPr>
          <p:cNvPr id="7" name="Slayt Numarası Yer Tutucusu 6"/>
          <p:cNvSpPr>
            <a:spLocks noGrp="1"/>
          </p:cNvSpPr>
          <p:nvPr>
            <p:ph type="sldNum" sz="quarter" idx="12"/>
          </p:nvPr>
        </p:nvSpPr>
        <p:spPr>
          <a:xfrm>
            <a:off x="7589520" y="6480969"/>
            <a:ext cx="502920" cy="301752"/>
          </a:xfrm>
        </p:spPr>
        <p:txBody>
          <a:bodyPr/>
          <a:lstStyle/>
          <a:p>
            <a:fld id="{DCC2B734-5B6F-4198-B56A-DCC6686CF0AF}"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a:xfrm>
            <a:off x="4791456" y="6480969"/>
            <a:ext cx="2130552" cy="301752"/>
          </a:xfrm>
        </p:spPr>
        <p:txBody>
          <a:bodyPr/>
          <a:lstStyle/>
          <a:p>
            <a:fld id="{B7B9FE98-6F8A-4F35-B0C1-B79E37BDF1BE}" type="datetimeFigureOut">
              <a:rPr lang="tr-TR" smtClean="0"/>
              <a:t>28.11.2023</a:t>
            </a:fld>
            <a:endParaRPr lang="tr-TR"/>
          </a:p>
        </p:txBody>
      </p:sp>
      <p:sp>
        <p:nvSpPr>
          <p:cNvPr id="8" name="Altbilgi Yer Tutucusu 7"/>
          <p:cNvSpPr>
            <a:spLocks noGrp="1"/>
          </p:cNvSpPr>
          <p:nvPr>
            <p:ph type="ftr" sz="quarter" idx="11"/>
          </p:nvPr>
        </p:nvSpPr>
        <p:spPr>
          <a:xfrm>
            <a:off x="457200" y="6480969"/>
            <a:ext cx="4261104" cy="301752"/>
          </a:xfrm>
        </p:spPr>
        <p:txBody>
          <a:bodyPr/>
          <a:lstStyle/>
          <a:p>
            <a:endParaRPr lang="tr-TR"/>
          </a:p>
        </p:txBody>
      </p:sp>
      <p:sp>
        <p:nvSpPr>
          <p:cNvPr id="9" name="Slayt Numarası Yer Tutucusu 8"/>
          <p:cNvSpPr>
            <a:spLocks noGrp="1"/>
          </p:cNvSpPr>
          <p:nvPr>
            <p:ph type="sldNum" sz="quarter" idx="12"/>
          </p:nvPr>
        </p:nvSpPr>
        <p:spPr>
          <a:xfrm>
            <a:off x="7589520" y="6483096"/>
            <a:ext cx="502920" cy="301752"/>
          </a:xfrm>
        </p:spPr>
        <p:txBody>
          <a:bodyPr/>
          <a:lstStyle>
            <a:lvl1pPr algn="ctr">
              <a:defRPr/>
            </a:lvl1pPr>
          </a:lstStyle>
          <a:p>
            <a:fld id="{DCC2B734-5B6F-4198-B56A-DCC6686CF0A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b="0"/>
            </a:lvl1pPr>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p>
            <a:fld id="{B7B9FE98-6F8A-4F35-B0C1-B79E37BDF1BE}" type="datetimeFigureOut">
              <a:rPr lang="tr-TR" smtClean="0"/>
              <a:t>28.11.2023</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C2B734-5B6F-4198-B56A-DCC6686CF0AF}"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4791456" y="6480969"/>
            <a:ext cx="2133600" cy="301752"/>
          </a:xfrm>
        </p:spPr>
        <p:txBody>
          <a:bodyPr/>
          <a:lstStyle/>
          <a:p>
            <a:fld id="{B7B9FE98-6F8A-4F35-B0C1-B79E37BDF1BE}" type="datetimeFigureOut">
              <a:rPr lang="tr-TR" smtClean="0"/>
              <a:t>28.11.2023</a:t>
            </a:fld>
            <a:endParaRPr lang="tr-TR"/>
          </a:p>
        </p:txBody>
      </p:sp>
      <p:sp>
        <p:nvSpPr>
          <p:cNvPr id="3" name="Altbilgi Yer Tutucusu 2"/>
          <p:cNvSpPr>
            <a:spLocks noGrp="1"/>
          </p:cNvSpPr>
          <p:nvPr>
            <p:ph type="ftr" sz="quarter" idx="11"/>
          </p:nvPr>
        </p:nvSpPr>
        <p:spPr>
          <a:xfrm>
            <a:off x="457200" y="6481890"/>
            <a:ext cx="4260056" cy="300831"/>
          </a:xfrm>
        </p:spPr>
        <p:txBody>
          <a:bodyPr/>
          <a:lstStyle/>
          <a:p>
            <a:endParaRPr lang="tr-TR"/>
          </a:p>
        </p:txBody>
      </p:sp>
      <p:sp>
        <p:nvSpPr>
          <p:cNvPr id="4" name="Slayt Numarası Yer Tutucusu 3"/>
          <p:cNvSpPr>
            <a:spLocks noGrp="1"/>
          </p:cNvSpPr>
          <p:nvPr>
            <p:ph type="sldNum" sz="quarter" idx="12"/>
          </p:nvPr>
        </p:nvSpPr>
        <p:spPr>
          <a:xfrm>
            <a:off x="7589520" y="6480969"/>
            <a:ext cx="502920" cy="301752"/>
          </a:xfrm>
        </p:spPr>
        <p:txBody>
          <a:bodyPr/>
          <a:lstStyle/>
          <a:p>
            <a:fld id="{DCC2B734-5B6F-4198-B56A-DCC6686CF0AF}"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2">
        <a:schemeClr val="bg2"/>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a:xfrm>
            <a:off x="6278976" y="6556248"/>
            <a:ext cx="2133600" cy="301752"/>
          </a:xfrm>
        </p:spPr>
        <p:txBody>
          <a:bodyPr/>
          <a:lstStyle>
            <a:lvl1pPr>
              <a:defRPr sz="900"/>
            </a:lvl1pPr>
          </a:lstStyle>
          <a:p>
            <a:fld id="{B7B9FE98-6F8A-4F35-B0C1-B79E37BDF1BE}" type="datetimeFigureOut">
              <a:rPr lang="tr-TR" smtClean="0"/>
              <a:t>28.11.2023</a:t>
            </a:fld>
            <a:endParaRPr lang="tr-TR"/>
          </a:p>
        </p:txBody>
      </p:sp>
      <p:sp>
        <p:nvSpPr>
          <p:cNvPr id="6" name="Altbilgi Yer Tutucusu 5"/>
          <p:cNvSpPr>
            <a:spLocks noGrp="1"/>
          </p:cNvSpPr>
          <p:nvPr>
            <p:ph type="ftr" sz="quarter" idx="11"/>
          </p:nvPr>
        </p:nvSpPr>
        <p:spPr>
          <a:xfrm>
            <a:off x="1135856" y="6556248"/>
            <a:ext cx="5143120"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410576" y="6556248"/>
            <a:ext cx="502920" cy="301752"/>
          </a:xfrm>
        </p:spPr>
        <p:txBody>
          <a:bodyPr/>
          <a:lstStyle>
            <a:lvl1pPr>
              <a:defRPr sz="900"/>
            </a:lvl1pPr>
          </a:lstStyle>
          <a:p>
            <a:fld id="{DCC2B734-5B6F-4198-B56A-DCC6686CF0A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1"/>
      </p:bgRef>
    </p:bg>
    <p:spTree>
      <p:nvGrpSpPr>
        <p:cNvPr id="1" name=""/>
        <p:cNvGrpSpPr/>
        <p:nvPr/>
      </p:nvGrpSpPr>
      <p:grpSpPr>
        <a:xfrm>
          <a:off x="0" y="0"/>
          <a:ext cx="0" cy="0"/>
          <a:chOff x="0" y="0"/>
          <a:chExt cx="0" cy="0"/>
        </a:xfrm>
      </p:grpSpPr>
      <p:sp>
        <p:nvSpPr>
          <p:cNvPr id="2" name="Başlık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tr-TR" smtClean="0"/>
              <a:t>Asıl başlık stili için tıklatın</a:t>
            </a:r>
            <a:endParaRPr kumimoji="0" lang="en-US"/>
          </a:p>
        </p:txBody>
      </p:sp>
      <p:sp>
        <p:nvSpPr>
          <p:cNvPr id="3" name="Resim Yer Tutucusu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tr-TR" smtClean="0"/>
              <a:t>Resim eklemek için simgeyi tıklatın</a:t>
            </a:r>
            <a:endParaRPr kumimoji="0" lang="en-US" dirty="0"/>
          </a:p>
        </p:txBody>
      </p:sp>
      <p:sp>
        <p:nvSpPr>
          <p:cNvPr id="4" name="Metin Yer Tutucusu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Veri Yer Tutucusu 4"/>
          <p:cNvSpPr>
            <a:spLocks noGrp="1"/>
          </p:cNvSpPr>
          <p:nvPr>
            <p:ph type="dt" sz="half" idx="10"/>
          </p:nvPr>
        </p:nvSpPr>
        <p:spPr>
          <a:xfrm>
            <a:off x="6108192" y="6556248"/>
            <a:ext cx="2103120" cy="301752"/>
          </a:xfrm>
        </p:spPr>
        <p:txBody>
          <a:bodyPr/>
          <a:lstStyle>
            <a:lvl1pPr>
              <a:defRPr sz="900"/>
            </a:lvl1pPr>
          </a:lstStyle>
          <a:p>
            <a:fld id="{B7B9FE98-6F8A-4F35-B0C1-B79E37BDF1BE}" type="datetimeFigureOut">
              <a:rPr lang="tr-TR" smtClean="0"/>
              <a:t>28.11.2023</a:t>
            </a:fld>
            <a:endParaRPr lang="tr-TR"/>
          </a:p>
        </p:txBody>
      </p:sp>
      <p:sp>
        <p:nvSpPr>
          <p:cNvPr id="6" name="Altbilgi Yer Tutucusu 5"/>
          <p:cNvSpPr>
            <a:spLocks noGrp="1"/>
          </p:cNvSpPr>
          <p:nvPr>
            <p:ph type="ftr" sz="quarter" idx="11"/>
          </p:nvPr>
        </p:nvSpPr>
        <p:spPr>
          <a:xfrm>
            <a:off x="1170432" y="6557169"/>
            <a:ext cx="4948072" cy="301752"/>
          </a:xfrm>
        </p:spPr>
        <p:txBody>
          <a:bodyPr/>
          <a:lstStyle>
            <a:lvl1pPr>
              <a:defRPr sz="900"/>
            </a:lvl1pPr>
          </a:lstStyle>
          <a:p>
            <a:endParaRPr lang="tr-TR"/>
          </a:p>
        </p:txBody>
      </p:sp>
      <p:sp>
        <p:nvSpPr>
          <p:cNvPr id="7" name="Slayt Numarası Yer Tutucusu 6"/>
          <p:cNvSpPr>
            <a:spLocks noGrp="1"/>
          </p:cNvSpPr>
          <p:nvPr>
            <p:ph type="sldNum" sz="quarter" idx="12"/>
          </p:nvPr>
        </p:nvSpPr>
        <p:spPr>
          <a:xfrm>
            <a:off x="8217192" y="6556248"/>
            <a:ext cx="365760" cy="301752"/>
          </a:xfrm>
        </p:spPr>
        <p:txBody>
          <a:bodyPr/>
          <a:lstStyle>
            <a:lvl1pPr algn="ctr">
              <a:defRPr sz="900"/>
            </a:lvl1pPr>
          </a:lstStyle>
          <a:p>
            <a:fld id="{DCC2B734-5B6F-4198-B56A-DCC6686CF0AF}" type="slidenum">
              <a:rPr lang="tr-TR" smtClean="0"/>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Dik Üçgen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Düz Bağlayıcı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Düz Bağlayıcı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Başlık Yer Tutucusu 21"/>
          <p:cNvSpPr>
            <a:spLocks noGrp="1"/>
          </p:cNvSpPr>
          <p:nvPr>
            <p:ph type="title"/>
          </p:nvPr>
        </p:nvSpPr>
        <p:spPr>
          <a:xfrm>
            <a:off x="457200" y="267494"/>
            <a:ext cx="8229600" cy="1399032"/>
          </a:xfrm>
          <a:prstGeom prst="rect">
            <a:avLst/>
          </a:prstGeom>
        </p:spPr>
        <p:txBody>
          <a:bodyPr vert="horz" anchor="ctr">
            <a:normAutofit/>
          </a:bodyPr>
          <a:lstStyle/>
          <a:p>
            <a:r>
              <a:rPr kumimoji="0" lang="tr-TR" smtClean="0"/>
              <a:t>Asıl başlık stili için tıklatın</a:t>
            </a:r>
            <a:endParaRPr kumimoji="0" lang="en-US"/>
          </a:p>
        </p:txBody>
      </p:sp>
      <p:sp>
        <p:nvSpPr>
          <p:cNvPr id="13" name="Metin Yer Tutucusu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Veri Yer Tutucusu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B7B9FE98-6F8A-4F35-B0C1-B79E37BDF1BE}" type="datetimeFigureOut">
              <a:rPr lang="tr-TR" smtClean="0"/>
              <a:t>28.11.2023</a:t>
            </a:fld>
            <a:endParaRPr lang="tr-TR"/>
          </a:p>
        </p:txBody>
      </p:sp>
      <p:sp>
        <p:nvSpPr>
          <p:cNvPr id="3" name="Altbilgi Yer Tutucusu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tr-TR"/>
          </a:p>
        </p:txBody>
      </p:sp>
      <p:sp>
        <p:nvSpPr>
          <p:cNvPr id="23" name="Slayt Numarası Yer Tutucusu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CC2B734-5B6F-4198-B56A-DCC6686CF0AF}" type="slidenum">
              <a:rPr lang="tr-TR" smtClean="0"/>
              <a:t>‹#›</a:t>
            </a:fld>
            <a:endParaRPr lang="tr-TR"/>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5799" y="404664"/>
            <a:ext cx="7772400" cy="1780108"/>
          </a:xfrm>
        </p:spPr>
        <p:txBody>
          <a:bodyPr>
            <a:normAutofit fontScale="90000"/>
          </a:bodyPr>
          <a:lstStyle/>
          <a:p>
            <a:pPr algn="ctr"/>
            <a:r>
              <a:rPr lang="tr-TR" dirty="0" smtClean="0"/>
              <a:t>MESLEKLE İLGİ, YETENEK, DEĞER VE KİŞİSEL ÖZELLİK İLİŞKİSİ</a:t>
            </a:r>
            <a:endParaRPr lang="tr-TR" dirty="0"/>
          </a:p>
        </p:txBody>
      </p:sp>
      <p:pic>
        <p:nvPicPr>
          <p:cNvPr id="1026" name="Picture 2" descr="C:\Users\Rehber Ogretmen\Documents\Downloads\okul_yeni_logo-removebg-preview (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24894" y="2780928"/>
            <a:ext cx="2694209" cy="26584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75376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dirty="0" smtClean="0"/>
              <a:t>ÖĞRETMENLER OLARAK NELER YAPABİLİRİZ?</a:t>
            </a:r>
            <a:endParaRPr lang="tr-TR" dirty="0"/>
          </a:p>
        </p:txBody>
      </p:sp>
      <p:sp>
        <p:nvSpPr>
          <p:cNvPr id="2" name="İçerik Yer Tutucusu 1"/>
          <p:cNvSpPr>
            <a:spLocks noGrp="1"/>
          </p:cNvSpPr>
          <p:nvPr>
            <p:ph idx="1"/>
          </p:nvPr>
        </p:nvSpPr>
        <p:spPr/>
        <p:txBody>
          <a:bodyPr/>
          <a:lstStyle/>
          <a:p>
            <a:r>
              <a:rPr lang="tr-TR" dirty="0" smtClean="0"/>
              <a:t>Bireyin yetenek, ilgi, değer ve kişisel özelliklerini tanımak,</a:t>
            </a:r>
          </a:p>
          <a:p>
            <a:r>
              <a:rPr lang="tr-TR" dirty="0" smtClean="0"/>
              <a:t>Bireyin kendini tanımasına yardımcı olmak,</a:t>
            </a:r>
          </a:p>
          <a:p>
            <a:r>
              <a:rPr lang="tr-TR" dirty="0" smtClean="0"/>
              <a:t>Yeteneklerini gösterebileceği destekleyici ortam sunmak,</a:t>
            </a:r>
          </a:p>
          <a:p>
            <a:r>
              <a:rPr lang="tr-TR" dirty="0" smtClean="0"/>
              <a:t>Rehberlik servisiyle iş birliği içinde olmak,</a:t>
            </a:r>
          </a:p>
          <a:p>
            <a:r>
              <a:rPr lang="tr-TR" dirty="0" smtClean="0"/>
              <a:t>Etkili ve doğru yönlendirme yapmak</a:t>
            </a:r>
          </a:p>
          <a:p>
            <a:pPr marL="0" indent="0">
              <a:buNone/>
            </a:pPr>
            <a:endParaRPr lang="tr-TR" dirty="0"/>
          </a:p>
        </p:txBody>
      </p:sp>
    </p:spTree>
    <p:extLst>
      <p:ext uri="{BB962C8B-B14F-4D97-AF65-F5344CB8AC3E}">
        <p14:creationId xmlns:p14="http://schemas.microsoft.com/office/powerpoint/2010/main" val="24694514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3573016"/>
            <a:ext cx="8229600" cy="2881791"/>
          </a:xfrm>
        </p:spPr>
        <p:txBody>
          <a:bodyPr/>
          <a:lstStyle/>
          <a:p>
            <a:pPr algn="ctr"/>
            <a:r>
              <a:rPr lang="tr-TR" dirty="0" smtClean="0"/>
              <a:t>ŞEYH EDEBALİ ANADOLU İMAM HATİP LİSESİ </a:t>
            </a:r>
          </a:p>
          <a:p>
            <a:pPr algn="ctr"/>
            <a:r>
              <a:rPr lang="tr-TR" dirty="0" smtClean="0"/>
              <a:t>REHBERLİK SERVİSİ</a:t>
            </a:r>
            <a:endParaRPr lang="tr-TR" dirty="0"/>
          </a:p>
        </p:txBody>
      </p:sp>
      <p:pic>
        <p:nvPicPr>
          <p:cNvPr id="2050" name="Picture 2" descr="C:\Users\Rehber Ogretmen\Documents\Downloads\okul_yeni_logo-removebg-preview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086" y="836712"/>
            <a:ext cx="2694209" cy="2304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76366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endParaRPr lang="tr-TR" dirty="0"/>
          </a:p>
        </p:txBody>
      </p:sp>
      <p:sp>
        <p:nvSpPr>
          <p:cNvPr id="2" name="İçerik Yer Tutucusu 1"/>
          <p:cNvSpPr>
            <a:spLocks noGrp="1"/>
          </p:cNvSpPr>
          <p:nvPr>
            <p:ph idx="1"/>
          </p:nvPr>
        </p:nvSpPr>
        <p:spPr/>
        <p:txBody>
          <a:bodyPr>
            <a:normAutofit fontScale="92500" lnSpcReduction="10000"/>
          </a:bodyPr>
          <a:lstStyle/>
          <a:p>
            <a:r>
              <a:rPr lang="tr-TR" dirty="0" smtClean="0"/>
              <a:t>Meslek </a:t>
            </a:r>
            <a:r>
              <a:rPr lang="tr-TR" dirty="0"/>
              <a:t>seçimi, bir kimsenin kendisine açık olan meslekleri çeşitli yönleri ile değerlendirip kendi ihtiyaçları ve beklentileri açısından istenilen yönleri çok, istenilmeyen yönleri az olan birine yönelmeye karar vermesidir. Sınav puanlarına veya popülerliğe göre seçilmemesi gereken, yaşam boyu bireyin oluşturduğu benlik, kişilik örüntüleriyle şekillenen, yine bireyin ilgi, değer ve yeteneklerine göre son halini alan bir seçimdir.</a:t>
            </a:r>
          </a:p>
        </p:txBody>
      </p:sp>
    </p:spTree>
    <p:extLst>
      <p:ext uri="{BB962C8B-B14F-4D97-AF65-F5344CB8AC3E}">
        <p14:creationId xmlns:p14="http://schemas.microsoft.com/office/powerpoint/2010/main" val="18549985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normAutofit/>
          </a:bodyPr>
          <a:lstStyle/>
          <a:p>
            <a:r>
              <a:rPr lang="tr-TR" dirty="0" smtClean="0"/>
              <a:t>MESLEK SEÇİMİNİ ETKİLEYEN FAKTÖRLER</a:t>
            </a:r>
            <a:endParaRPr lang="tr-TR" dirty="0"/>
          </a:p>
        </p:txBody>
      </p:sp>
      <p:sp>
        <p:nvSpPr>
          <p:cNvPr id="2" name="İçerik Yer Tutucusu 1"/>
          <p:cNvSpPr>
            <a:spLocks noGrp="1"/>
          </p:cNvSpPr>
          <p:nvPr>
            <p:ph idx="1"/>
          </p:nvPr>
        </p:nvSpPr>
        <p:spPr>
          <a:xfrm>
            <a:off x="827584" y="2420888"/>
            <a:ext cx="7408333" cy="3450696"/>
          </a:xfrm>
        </p:spPr>
        <p:txBody>
          <a:bodyPr>
            <a:normAutofit fontScale="62500" lnSpcReduction="20000"/>
          </a:bodyPr>
          <a:lstStyle/>
          <a:p>
            <a:r>
              <a:rPr lang="tr-TR" dirty="0"/>
              <a:t>•Kişinin geleceğe yönelik hayalleri, istekleri</a:t>
            </a:r>
          </a:p>
          <a:p>
            <a:r>
              <a:rPr lang="tr-TR" dirty="0"/>
              <a:t>•Kişinin cinsiyeti, fiziksel ve psikolojik özellikleri</a:t>
            </a:r>
          </a:p>
          <a:p>
            <a:r>
              <a:rPr lang="tr-TR" dirty="0"/>
              <a:t>•İlgiler, yetenekler ve zekâ</a:t>
            </a:r>
          </a:p>
          <a:p>
            <a:r>
              <a:rPr lang="tr-TR" dirty="0"/>
              <a:t>•Akademik başarı</a:t>
            </a:r>
          </a:p>
          <a:p>
            <a:r>
              <a:rPr lang="tr-TR" dirty="0"/>
              <a:t>•Ailenin beklentileri ve </a:t>
            </a:r>
            <a:r>
              <a:rPr lang="tr-TR" dirty="0" smtClean="0"/>
              <a:t>sosyoekonomik </a:t>
            </a:r>
            <a:r>
              <a:rPr lang="tr-TR" dirty="0"/>
              <a:t>düzeyi</a:t>
            </a:r>
          </a:p>
          <a:p>
            <a:r>
              <a:rPr lang="tr-TR" dirty="0"/>
              <a:t>•Çevrenin etkisi</a:t>
            </a:r>
          </a:p>
          <a:p>
            <a:r>
              <a:rPr lang="tr-TR" dirty="0"/>
              <a:t>•Teknolojik, sosyal, kültürel ve endüstriyel gelişmeler</a:t>
            </a:r>
          </a:p>
          <a:p>
            <a:r>
              <a:rPr lang="tr-TR" dirty="0"/>
              <a:t>•Mesleğin toplumdaki konumu ve mesleğe olan talep</a:t>
            </a:r>
          </a:p>
          <a:p>
            <a:r>
              <a:rPr lang="tr-TR" dirty="0"/>
              <a:t>•Mesleğin gelir düzeyi</a:t>
            </a:r>
          </a:p>
          <a:p>
            <a:r>
              <a:rPr lang="tr-TR" dirty="0"/>
              <a:t>•Mesleğin eğitim ve kariyer </a:t>
            </a:r>
            <a:r>
              <a:rPr lang="tr-TR" dirty="0" smtClean="0"/>
              <a:t>imkânları</a:t>
            </a:r>
            <a:endParaRPr lang="tr-TR" dirty="0"/>
          </a:p>
          <a:p>
            <a:endParaRPr lang="tr-TR" dirty="0"/>
          </a:p>
        </p:txBody>
      </p:sp>
    </p:spTree>
    <p:extLst>
      <p:ext uri="{BB962C8B-B14F-4D97-AF65-F5344CB8AC3E}">
        <p14:creationId xmlns:p14="http://schemas.microsoft.com/office/powerpoint/2010/main" val="24334857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YETENEK</a:t>
            </a:r>
            <a:endParaRPr lang="tr-TR" dirty="0"/>
          </a:p>
        </p:txBody>
      </p:sp>
      <p:sp>
        <p:nvSpPr>
          <p:cNvPr id="2" name="İçerik Yer Tutucusu 1"/>
          <p:cNvSpPr>
            <a:spLocks noGrp="1"/>
          </p:cNvSpPr>
          <p:nvPr>
            <p:ph idx="1"/>
          </p:nvPr>
        </p:nvSpPr>
        <p:spPr/>
        <p:txBody>
          <a:bodyPr/>
          <a:lstStyle/>
          <a:p>
            <a:r>
              <a:rPr lang="tr-TR" dirty="0" smtClean="0"/>
              <a:t>Bireyin doğuştan gelen, </a:t>
            </a:r>
            <a:r>
              <a:rPr lang="tr-TR" dirty="0"/>
              <a:t>bir iş veya etkinliği diğerlerinden daha hızlı yapabilme kapasitesi ve öğrenme gücüdür</a:t>
            </a:r>
            <a:r>
              <a:rPr lang="tr-TR" dirty="0" smtClean="0"/>
              <a:t>. Doğuştan gelen yetenek, uygun çevre şartlarının düzenlenmesiyle beceri haline gelir.</a:t>
            </a:r>
          </a:p>
          <a:p>
            <a:r>
              <a:rPr lang="tr-TR" dirty="0" smtClean="0"/>
              <a:t>Bireyler arasında farklılık gösteren bu özellik, kullanılmadığı zaman </a:t>
            </a:r>
            <a:r>
              <a:rPr lang="tr-TR" dirty="0" err="1" smtClean="0"/>
              <a:t>körebileceği</a:t>
            </a:r>
            <a:r>
              <a:rPr lang="tr-TR" dirty="0" smtClean="0"/>
              <a:t> gibi, ilgiyle beslendiği zaman gelişecektir.</a:t>
            </a:r>
            <a:endParaRPr lang="tr-TR" dirty="0"/>
          </a:p>
        </p:txBody>
      </p:sp>
    </p:spTree>
    <p:extLst>
      <p:ext uri="{BB962C8B-B14F-4D97-AF65-F5344CB8AC3E}">
        <p14:creationId xmlns:p14="http://schemas.microsoft.com/office/powerpoint/2010/main" val="3381366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İLGİ</a:t>
            </a:r>
            <a:endParaRPr lang="tr-TR" dirty="0"/>
          </a:p>
        </p:txBody>
      </p:sp>
      <p:sp>
        <p:nvSpPr>
          <p:cNvPr id="2" name="İçerik Yer Tutucusu 1"/>
          <p:cNvSpPr>
            <a:spLocks noGrp="1"/>
          </p:cNvSpPr>
          <p:nvPr>
            <p:ph idx="1"/>
          </p:nvPr>
        </p:nvSpPr>
        <p:spPr/>
        <p:txBody>
          <a:bodyPr>
            <a:normAutofit fontScale="92500" lnSpcReduction="10000"/>
          </a:bodyPr>
          <a:lstStyle/>
          <a:p>
            <a:r>
              <a:rPr lang="tr-TR" dirty="0"/>
              <a:t>Bir işi, etkinliği veya görevi yaparken alınan doyum veya keyiftir. Bir faaliyeti sevme veya sevmeme durumudur</a:t>
            </a:r>
            <a:r>
              <a:rPr lang="tr-TR" dirty="0" smtClean="0"/>
              <a:t>. İlgiler, çevre ile etkileşim sonucunda ortaya çıkar ve çocukluk-ergenlik arasında değişkenlik gösterir. Dolayısıyla meslek seçimi, sadece ilgiler üzerinden değil; yetenek, değer ve kişilik özellikleri de göz önüne alınarak yapılmalıdır. Ayrıca ilgiler değişken olduğundan bireyi tanıma da süreklilik gerektirmektedir.</a:t>
            </a:r>
            <a:endParaRPr lang="tr-TR" dirty="0"/>
          </a:p>
        </p:txBody>
      </p:sp>
    </p:spTree>
    <p:extLst>
      <p:ext uri="{BB962C8B-B14F-4D97-AF65-F5344CB8AC3E}">
        <p14:creationId xmlns:p14="http://schemas.microsoft.com/office/powerpoint/2010/main" val="14423523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MESLEKİ DEĞER</a:t>
            </a:r>
            <a:endParaRPr lang="tr-TR" dirty="0"/>
          </a:p>
        </p:txBody>
      </p:sp>
      <p:sp>
        <p:nvSpPr>
          <p:cNvPr id="2" name="İçerik Yer Tutucusu 1"/>
          <p:cNvSpPr>
            <a:spLocks noGrp="1"/>
          </p:cNvSpPr>
          <p:nvPr>
            <p:ph idx="1"/>
          </p:nvPr>
        </p:nvSpPr>
        <p:spPr/>
        <p:txBody>
          <a:bodyPr>
            <a:normAutofit lnSpcReduction="10000"/>
          </a:bodyPr>
          <a:lstStyle/>
          <a:p>
            <a:r>
              <a:rPr lang="tr-TR" dirty="0"/>
              <a:t>Bir mesleğin seçilmesi sonucunda mesleğin sağlayacağı kazanç anlamına gelmektedir</a:t>
            </a:r>
            <a:r>
              <a:rPr lang="tr-TR" dirty="0" smtClean="0"/>
              <a:t>. Buradaki kazanç sadece maddi olarak düşünülmemelidir. Değerler, bireyin mesleği seçerken mesleğin çekici olan unsurları olarak tanımlanabilir. Değerler kişiden kişiye göre farklılık göstermektedir. Örnek meslek değerleri: Maddi kazanç, prestij, rahatlık gibidir.</a:t>
            </a:r>
            <a:endParaRPr lang="tr-TR" dirty="0"/>
          </a:p>
        </p:txBody>
      </p:sp>
    </p:spTree>
    <p:extLst>
      <p:ext uri="{BB962C8B-B14F-4D97-AF65-F5344CB8AC3E}">
        <p14:creationId xmlns:p14="http://schemas.microsoft.com/office/powerpoint/2010/main" val="39706998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KİŞİLİK</a:t>
            </a:r>
            <a:endParaRPr lang="tr-TR" dirty="0"/>
          </a:p>
        </p:txBody>
      </p:sp>
      <p:sp>
        <p:nvSpPr>
          <p:cNvPr id="2" name="İçerik Yer Tutucusu 1"/>
          <p:cNvSpPr>
            <a:spLocks noGrp="1"/>
          </p:cNvSpPr>
          <p:nvPr>
            <p:ph idx="1"/>
          </p:nvPr>
        </p:nvSpPr>
        <p:spPr/>
        <p:txBody>
          <a:bodyPr>
            <a:normAutofit fontScale="92500" lnSpcReduction="10000"/>
          </a:bodyPr>
          <a:lstStyle/>
          <a:p>
            <a:r>
              <a:rPr lang="tr-TR" dirty="0"/>
              <a:t>Kişiliğimiz doğuştan getirdiğimiz özelliklerimiz ve sosyal çevremiz sonucu </a:t>
            </a:r>
            <a:r>
              <a:rPr lang="tr-TR" dirty="0" smtClean="0"/>
              <a:t>şekillenen, bireyleri </a:t>
            </a:r>
            <a:r>
              <a:rPr lang="tr-TR" dirty="0"/>
              <a:t>birbirinden ayıran örüntülerdir. «Kariyer gelişimi, kişilik özelliklerinden bağımsız gelişemez.» Örneğin; içedönük kişilik özellikleri sergileyen bir bireyin, iletişim becerisi yüksek mesleklerde başarılı olma ihtimali, dışadönük bireylere göre daha düşüktür. Mesleğin özellikleri ile kişinin özellikleri uyuşursa bireyin yaptığı işte daha başarılı olacağı düşünülmektedir.</a:t>
            </a:r>
          </a:p>
        </p:txBody>
      </p:sp>
    </p:spTree>
    <p:extLst>
      <p:ext uri="{BB962C8B-B14F-4D97-AF65-F5344CB8AC3E}">
        <p14:creationId xmlns:p14="http://schemas.microsoft.com/office/powerpoint/2010/main" val="1903990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BİREYİN MESLEKİ GELİŞİMİ </a:t>
            </a:r>
            <a:endParaRPr lang="tr-TR" dirty="0"/>
          </a:p>
        </p:txBody>
      </p:sp>
      <p:sp>
        <p:nvSpPr>
          <p:cNvPr id="2" name="İçerik Yer Tutucusu 1"/>
          <p:cNvSpPr>
            <a:spLocks noGrp="1"/>
          </p:cNvSpPr>
          <p:nvPr>
            <p:ph idx="1"/>
          </p:nvPr>
        </p:nvSpPr>
        <p:spPr/>
        <p:txBody>
          <a:bodyPr/>
          <a:lstStyle/>
          <a:p>
            <a:r>
              <a:rPr lang="tr-TR" dirty="0"/>
              <a:t>11-12 </a:t>
            </a:r>
            <a:r>
              <a:rPr lang="tr-TR" dirty="0" smtClean="0"/>
              <a:t>yaşlarında, çocukların </a:t>
            </a:r>
            <a:r>
              <a:rPr lang="tr-TR" dirty="0"/>
              <a:t>seçimlerini ilgileri belirlemeye başlar</a:t>
            </a:r>
            <a:r>
              <a:rPr lang="tr-TR" dirty="0" smtClean="0"/>
              <a:t>.</a:t>
            </a:r>
          </a:p>
          <a:p>
            <a:r>
              <a:rPr lang="tr-TR" dirty="0"/>
              <a:t>13-14 </a:t>
            </a:r>
            <a:r>
              <a:rPr lang="tr-TR" dirty="0" smtClean="0"/>
              <a:t>yaşlarında ergenler, </a:t>
            </a:r>
            <a:r>
              <a:rPr lang="tr-TR" dirty="0"/>
              <a:t>becerilerinin farkına varmaya başlarlar ve eğitim hayatı ön plana çıkar. Bu dönemle birlikte zaman algısı gelişerek ergenlerin gelecekle ilgili daha gerçekçi yorumlar yaptıkları görülmektedir.</a:t>
            </a:r>
          </a:p>
        </p:txBody>
      </p:sp>
    </p:spTree>
    <p:extLst>
      <p:ext uri="{BB962C8B-B14F-4D97-AF65-F5344CB8AC3E}">
        <p14:creationId xmlns:p14="http://schemas.microsoft.com/office/powerpoint/2010/main" val="9446742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BİREYİN MESLEKİ GELİŞİMİ</a:t>
            </a:r>
            <a:endParaRPr lang="tr-TR" dirty="0"/>
          </a:p>
        </p:txBody>
      </p:sp>
      <p:sp>
        <p:nvSpPr>
          <p:cNvPr id="2" name="İçerik Yer Tutucusu 1"/>
          <p:cNvSpPr>
            <a:spLocks noGrp="1"/>
          </p:cNvSpPr>
          <p:nvPr>
            <p:ph idx="1"/>
          </p:nvPr>
        </p:nvSpPr>
        <p:spPr/>
        <p:txBody>
          <a:bodyPr>
            <a:normAutofit fontScale="85000" lnSpcReduction="20000"/>
          </a:bodyPr>
          <a:lstStyle/>
          <a:p>
            <a:r>
              <a:rPr lang="tr-TR" dirty="0"/>
              <a:t>15-16 </a:t>
            </a:r>
            <a:r>
              <a:rPr lang="tr-TR" dirty="0" smtClean="0"/>
              <a:t>yaş ile birlikte değerler </a:t>
            </a:r>
            <a:r>
              <a:rPr lang="tr-TR" dirty="0"/>
              <a:t>ön plana çıkmaya başlar. Bu dönemde ergenler para kazanmak, statü edinmek, birilerine yardım etmek, geleceklerini güvence altına almak gibi mesleklerin sunacağı değerleri düşünmeye başlarlar. </a:t>
            </a:r>
            <a:endParaRPr lang="tr-TR" dirty="0" smtClean="0"/>
          </a:p>
          <a:p>
            <a:r>
              <a:rPr lang="tr-TR" dirty="0" smtClean="0"/>
              <a:t>17-18 </a:t>
            </a:r>
            <a:r>
              <a:rPr lang="tr-TR" dirty="0"/>
              <a:t>YAŞ ILE BIRLIKTE; Meslek seçimi ve bu seçimin getirdiği sorumlulukları üstlenme dönemine geçilir. -Üniversiteye gidilip gidilmeyeceği, -Üniversitede hangi alana gidileceği, -Seçilen alanın koşulları (istihdam, maaş, kişinin mesleki değerleri ile örtüşme düzeyi vb.)</a:t>
            </a:r>
          </a:p>
        </p:txBody>
      </p:sp>
    </p:spTree>
    <p:extLst>
      <p:ext uri="{BB962C8B-B14F-4D97-AF65-F5344CB8AC3E}">
        <p14:creationId xmlns:p14="http://schemas.microsoft.com/office/powerpoint/2010/main" val="9639710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nlı">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anl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nl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53</TotalTime>
  <Words>533</Words>
  <Application>Microsoft Office PowerPoint</Application>
  <PresentationFormat>Ekran Gösterisi (4:3)</PresentationFormat>
  <Paragraphs>37</Paragraphs>
  <Slides>11</Slides>
  <Notes>1</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Canlı</vt:lpstr>
      <vt:lpstr>MESLEKLE İLGİ, YETENEK, DEĞER VE KİŞİSEL ÖZELLİK İLİŞKİSİ</vt:lpstr>
      <vt:lpstr>PowerPoint Sunusu</vt:lpstr>
      <vt:lpstr>MESLEK SEÇİMİNİ ETKİLEYEN FAKTÖRLER</vt:lpstr>
      <vt:lpstr>YETENEK</vt:lpstr>
      <vt:lpstr>İLGİ</vt:lpstr>
      <vt:lpstr>MESLEKİ DEĞER</vt:lpstr>
      <vt:lpstr>KİŞİLİK</vt:lpstr>
      <vt:lpstr>BİREYİN MESLEKİ GELİŞİMİ </vt:lpstr>
      <vt:lpstr>BİREYİN MESLEKİ GELİŞİMİ</vt:lpstr>
      <vt:lpstr>ÖĞRETMENLER OLARAK NELER YAPABİLİRİZ?</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MESLEKLE İLGİ, YETENEK, DEĞER VE KİŞİSEL ÖZELLİK İLİŞKİSİ</dc:title>
  <dc:creator>Rehber Ogretmen</dc:creator>
  <cp:lastModifiedBy>Rehber Ogretmen</cp:lastModifiedBy>
  <cp:revision>6</cp:revision>
  <dcterms:created xsi:type="dcterms:W3CDTF">2023-11-28T08:59:13Z</dcterms:created>
  <dcterms:modified xsi:type="dcterms:W3CDTF">2023-11-28T10:50:15Z</dcterms:modified>
</cp:coreProperties>
</file>