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8" r:id="rId4"/>
    <p:sldId id="259" r:id="rId5"/>
    <p:sldId id="260" r:id="rId6"/>
    <p:sldId id="262" r:id="rId7"/>
    <p:sldId id="263" r:id="rId8"/>
    <p:sldId id="264" r:id="rId9"/>
    <p:sldId id="265" r:id="rId10"/>
    <p:sldId id="269" r:id="rId11"/>
    <p:sldId id="267" r:id="rId12"/>
    <p:sldId id="270" r:id="rId13"/>
    <p:sldId id="275" r:id="rId14"/>
    <p:sldId id="276" r:id="rId15"/>
    <p:sldId id="280" r:id="rId16"/>
    <p:sldId id="281" r:id="rId17"/>
    <p:sldId id="278" r:id="rId18"/>
    <p:sldId id="282" r:id="rId19"/>
    <p:sldId id="279" r:id="rId20"/>
    <p:sldId id="283" r:id="rId21"/>
    <p:sldId id="284"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2B8962A-2336-4CFC-A4BA-EC6BDADC3099}"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732933-5A34-4504-8034-6F4C4789EC0A}"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2B8962A-2336-4CFC-A4BA-EC6BDADC3099}"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732933-5A34-4504-8034-6F4C4789EC0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B8962A-2336-4CFC-A4BA-EC6BDADC3099}"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732933-5A34-4504-8034-6F4C4789EC0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B8962A-2336-4CFC-A4BA-EC6BDADC3099}"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732933-5A34-4504-8034-6F4C4789EC0A}"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B8962A-2336-4CFC-A4BA-EC6BDADC3099}"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732933-5A34-4504-8034-6F4C4789EC0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B8962A-2336-4CFC-A4BA-EC6BDADC3099}" type="datetimeFigureOut">
              <a:rPr lang="tr-TR" smtClean="0"/>
              <a:t>18.12.2023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732933-5A34-4504-8034-6F4C4789EC0A}"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B8962A-2336-4CFC-A4BA-EC6BDADC3099}" type="datetimeFigureOut">
              <a:rPr lang="tr-TR" smtClean="0"/>
              <a:t>18.12.2023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732933-5A34-4504-8034-6F4C4789EC0A}"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B8962A-2336-4CFC-A4BA-EC6BDADC3099}" type="datetimeFigureOut">
              <a:rPr lang="tr-TR" smtClean="0"/>
              <a:t>18.12.2023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732933-5A34-4504-8034-6F4C4789EC0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8962A-2336-4CFC-A4BA-EC6BDADC3099}" type="datetimeFigureOut">
              <a:rPr lang="tr-TR" smtClean="0"/>
              <a:t>18.12.2023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732933-5A34-4504-8034-6F4C4789EC0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B8962A-2336-4CFC-A4BA-EC6BDADC3099}" type="datetimeFigureOut">
              <a:rPr lang="tr-TR" smtClean="0"/>
              <a:t>18.12.2023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732933-5A34-4504-8034-6F4C4789EC0A}"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B8962A-2336-4CFC-A4BA-EC6BDADC3099}" type="datetimeFigureOut">
              <a:rPr lang="tr-TR" smtClean="0"/>
              <a:t>18.12.2023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732933-5A34-4504-8034-6F4C4789EC0A}"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2B8962A-2336-4CFC-A4BA-EC6BDADC3099}" type="datetimeFigureOut">
              <a:rPr lang="tr-TR" smtClean="0"/>
              <a:t>18.12.2023</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9732933-5A34-4504-8034-6F4C4789EC0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99592" y="1340768"/>
            <a:ext cx="7175351" cy="2952328"/>
          </a:xfrm>
        </p:spPr>
        <p:txBody>
          <a:bodyPr>
            <a:normAutofit fontScale="90000"/>
          </a:bodyPr>
          <a:lstStyle/>
          <a:p>
            <a:pPr algn="ctr"/>
            <a:r>
              <a:rPr lang="tr-TR" b="1" dirty="0" smtClean="0">
                <a:solidFill>
                  <a:srgbClr val="0070C0"/>
                </a:solidFill>
              </a:rPr>
              <a:t>PSİKOLOJİK SAĞLAMLIK ÖĞRETMEN SUNUMU</a:t>
            </a:r>
            <a:endParaRPr lang="tr-TR" b="1" dirty="0">
              <a:solidFill>
                <a:srgbClr val="0070C0"/>
              </a:solidFill>
            </a:endParaRPr>
          </a:p>
        </p:txBody>
      </p:sp>
    </p:spTree>
    <p:extLst>
      <p:ext uri="{BB962C8B-B14F-4D97-AF65-F5344CB8AC3E}">
        <p14:creationId xmlns:p14="http://schemas.microsoft.com/office/powerpoint/2010/main" val="728686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260648"/>
            <a:ext cx="6512511" cy="1656184"/>
          </a:xfrm>
        </p:spPr>
        <p:txBody>
          <a:bodyPr/>
          <a:lstStyle/>
          <a:p>
            <a:pPr marL="0" indent="0" algn="ctr">
              <a:buNone/>
            </a:pPr>
            <a:r>
              <a:rPr lang="tr-TR" dirty="0" smtClean="0">
                <a:solidFill>
                  <a:srgbClr val="0070C0"/>
                </a:solidFill>
              </a:rPr>
              <a:t>AİLESEL RİSK FAKTÖRLERİ</a:t>
            </a:r>
            <a:endParaRPr lang="tr-TR" dirty="0">
              <a:solidFill>
                <a:srgbClr val="0070C0"/>
              </a:solidFill>
            </a:endParaRPr>
          </a:p>
        </p:txBody>
      </p:sp>
      <p:sp>
        <p:nvSpPr>
          <p:cNvPr id="4" name="İçerik Yer Tutucusu 1"/>
          <p:cNvSpPr>
            <a:spLocks noGrp="1"/>
          </p:cNvSpPr>
          <p:nvPr>
            <p:ph sz="quarter" idx="13"/>
          </p:nvPr>
        </p:nvSpPr>
        <p:spPr>
          <a:xfrm>
            <a:off x="971600" y="2348880"/>
            <a:ext cx="6400800" cy="3474720"/>
          </a:xfrm>
        </p:spPr>
        <p:txBody>
          <a:bodyPr>
            <a:normAutofit fontScale="77500" lnSpcReduction="20000"/>
          </a:bodyPr>
          <a:lstStyle/>
          <a:p>
            <a:endParaRPr lang="tr-TR" dirty="0"/>
          </a:p>
          <a:p>
            <a:r>
              <a:rPr lang="tr-TR" sz="3000" dirty="0"/>
              <a:t>Ebeveynin kronik rahatsızlığı veya psikopatolojisi</a:t>
            </a:r>
          </a:p>
          <a:p>
            <a:r>
              <a:rPr lang="tr-TR" sz="3000" dirty="0" smtClean="0"/>
              <a:t>Ebeveynin </a:t>
            </a:r>
            <a:r>
              <a:rPr lang="tr-TR" sz="3000" dirty="0"/>
              <a:t>boşanması</a:t>
            </a:r>
          </a:p>
          <a:p>
            <a:r>
              <a:rPr lang="tr-TR" sz="3000" dirty="0" smtClean="0"/>
              <a:t>Ebeveyn </a:t>
            </a:r>
            <a:r>
              <a:rPr lang="tr-TR" sz="3000" dirty="0"/>
              <a:t>ölümü</a:t>
            </a:r>
          </a:p>
          <a:p>
            <a:r>
              <a:rPr lang="tr-TR" sz="3000" dirty="0" smtClean="0"/>
              <a:t>Ebeveynle </a:t>
            </a:r>
            <a:r>
              <a:rPr lang="tr-TR" sz="3000" dirty="0"/>
              <a:t>sağlıksız iletişim</a:t>
            </a:r>
          </a:p>
          <a:p>
            <a:r>
              <a:rPr lang="tr-TR" sz="3000" dirty="0" smtClean="0"/>
              <a:t>Ebeveynden </a:t>
            </a:r>
            <a:r>
              <a:rPr lang="tr-TR" sz="3000" dirty="0"/>
              <a:t>ilgi ve destek görülmemesi</a:t>
            </a:r>
          </a:p>
          <a:p>
            <a:r>
              <a:rPr lang="tr-TR" sz="3000" dirty="0"/>
              <a:t> </a:t>
            </a:r>
            <a:r>
              <a:rPr lang="tr-TR" sz="3000" dirty="0" smtClean="0"/>
              <a:t>Kaygılı </a:t>
            </a:r>
            <a:r>
              <a:rPr lang="tr-TR" sz="3000" dirty="0"/>
              <a:t>ebeveyn</a:t>
            </a:r>
          </a:p>
          <a:p>
            <a:pPr marL="45720" indent="0">
              <a:buNone/>
            </a:pPr>
            <a:r>
              <a:rPr lang="tr-TR" dirty="0"/>
              <a:t>	</a:t>
            </a:r>
          </a:p>
          <a:p>
            <a:endParaRPr lang="tr-TR" dirty="0"/>
          </a:p>
        </p:txBody>
      </p:sp>
    </p:spTree>
    <p:extLst>
      <p:ext uri="{BB962C8B-B14F-4D97-AF65-F5344CB8AC3E}">
        <p14:creationId xmlns:p14="http://schemas.microsoft.com/office/powerpoint/2010/main" val="3113709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692696"/>
            <a:ext cx="6512511" cy="1872208"/>
          </a:xfrm>
        </p:spPr>
        <p:txBody>
          <a:bodyPr/>
          <a:lstStyle/>
          <a:p>
            <a:pPr marL="0" indent="0" algn="ctr">
              <a:buNone/>
            </a:pPr>
            <a:r>
              <a:rPr lang="tr-TR" dirty="0" smtClean="0">
                <a:solidFill>
                  <a:srgbClr val="0070C0"/>
                </a:solidFill>
              </a:rPr>
              <a:t>OKUL SİSTEMİ RİSK FAKTÖRLERİ</a:t>
            </a:r>
            <a:endParaRPr lang="tr-TR" dirty="0">
              <a:solidFill>
                <a:srgbClr val="0070C0"/>
              </a:solidFill>
            </a:endParaRPr>
          </a:p>
        </p:txBody>
      </p:sp>
      <p:sp>
        <p:nvSpPr>
          <p:cNvPr id="4" name="İçerik Yer Tutucusu 1"/>
          <p:cNvSpPr>
            <a:spLocks noGrp="1"/>
          </p:cNvSpPr>
          <p:nvPr>
            <p:ph sz="quarter" idx="13"/>
          </p:nvPr>
        </p:nvSpPr>
        <p:spPr>
          <a:xfrm>
            <a:off x="1115616" y="2924944"/>
            <a:ext cx="6400800" cy="3474720"/>
          </a:xfrm>
        </p:spPr>
        <p:txBody>
          <a:bodyPr/>
          <a:lstStyle/>
          <a:p>
            <a:endParaRPr lang="tr-TR" dirty="0"/>
          </a:p>
          <a:p>
            <a:r>
              <a:rPr lang="tr-TR" dirty="0"/>
              <a:t>Akran zorbalığı</a:t>
            </a:r>
          </a:p>
          <a:p>
            <a:r>
              <a:rPr lang="tr-TR" dirty="0" smtClean="0"/>
              <a:t>Akademik </a:t>
            </a:r>
            <a:r>
              <a:rPr lang="tr-TR" dirty="0"/>
              <a:t>başarısızlık</a:t>
            </a:r>
          </a:p>
          <a:p>
            <a:r>
              <a:rPr lang="tr-TR" dirty="0" smtClean="0"/>
              <a:t>Akranlara </a:t>
            </a:r>
            <a:r>
              <a:rPr lang="tr-TR" dirty="0"/>
              <a:t>karşı saldırganlık</a:t>
            </a:r>
          </a:p>
          <a:p>
            <a:pPr marL="109728" indent="0">
              <a:buNone/>
            </a:pPr>
            <a:r>
              <a:rPr lang="tr-TR" dirty="0"/>
              <a:t>	</a:t>
            </a:r>
          </a:p>
          <a:p>
            <a:endParaRPr lang="tr-TR" dirty="0"/>
          </a:p>
        </p:txBody>
      </p:sp>
    </p:spTree>
    <p:extLst>
      <p:ext uri="{BB962C8B-B14F-4D97-AF65-F5344CB8AC3E}">
        <p14:creationId xmlns:p14="http://schemas.microsoft.com/office/powerpoint/2010/main" val="80709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116632"/>
            <a:ext cx="6512511" cy="1800200"/>
          </a:xfrm>
        </p:spPr>
        <p:txBody>
          <a:bodyPr/>
          <a:lstStyle/>
          <a:p>
            <a:pPr marL="0" indent="0" algn="ctr">
              <a:buNone/>
            </a:pPr>
            <a:r>
              <a:rPr lang="tr-TR" dirty="0" smtClean="0">
                <a:solidFill>
                  <a:srgbClr val="0070C0"/>
                </a:solidFill>
              </a:rPr>
              <a:t>AİLESEL KORUYUCU FAKTÖRLER</a:t>
            </a:r>
            <a:endParaRPr lang="tr-TR" dirty="0">
              <a:solidFill>
                <a:srgbClr val="0070C0"/>
              </a:solidFill>
            </a:endParaRPr>
          </a:p>
        </p:txBody>
      </p:sp>
      <p:sp>
        <p:nvSpPr>
          <p:cNvPr id="4" name="İçerik Yer Tutucusu 1"/>
          <p:cNvSpPr>
            <a:spLocks noGrp="1"/>
          </p:cNvSpPr>
          <p:nvPr>
            <p:ph sz="quarter" idx="13"/>
          </p:nvPr>
        </p:nvSpPr>
        <p:spPr>
          <a:xfrm>
            <a:off x="1043608" y="2348880"/>
            <a:ext cx="6400800" cy="2448272"/>
          </a:xfrm>
        </p:spPr>
        <p:txBody>
          <a:bodyPr/>
          <a:lstStyle/>
          <a:p>
            <a:endParaRPr lang="tr-TR" dirty="0"/>
          </a:p>
          <a:p>
            <a:r>
              <a:rPr lang="tr-TR" dirty="0"/>
              <a:t>Destekleyici ebeveyn ya da bir aile üyesiyle olumlu ilişkiler </a:t>
            </a:r>
          </a:p>
          <a:p>
            <a:r>
              <a:rPr lang="tr-TR" dirty="0" smtClean="0"/>
              <a:t>Ergene </a:t>
            </a:r>
            <a:r>
              <a:rPr lang="tr-TR" dirty="0"/>
              <a:t>yönelik gerçekçi </a:t>
            </a:r>
            <a:r>
              <a:rPr lang="tr-TR" dirty="0" smtClean="0"/>
              <a:t>beklentilere sahip </a:t>
            </a:r>
            <a:r>
              <a:rPr lang="tr-TR" dirty="0"/>
              <a:t>aile</a:t>
            </a:r>
          </a:p>
          <a:p>
            <a:pPr marL="109728" indent="0">
              <a:buNone/>
            </a:pPr>
            <a:r>
              <a:rPr lang="tr-TR" dirty="0"/>
              <a:t>	</a:t>
            </a:r>
          </a:p>
          <a:p>
            <a:endParaRPr lang="tr-TR" dirty="0"/>
          </a:p>
        </p:txBody>
      </p:sp>
    </p:spTree>
    <p:extLst>
      <p:ext uri="{BB962C8B-B14F-4D97-AF65-F5344CB8AC3E}">
        <p14:creationId xmlns:p14="http://schemas.microsoft.com/office/powerpoint/2010/main" val="515617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32656"/>
            <a:ext cx="6512511" cy="2376264"/>
          </a:xfrm>
        </p:spPr>
        <p:txBody>
          <a:bodyPr/>
          <a:lstStyle/>
          <a:p>
            <a:pPr marL="0" indent="0" algn="ctr">
              <a:buNone/>
            </a:pPr>
            <a:r>
              <a:rPr lang="tr-TR" dirty="0" smtClean="0">
                <a:solidFill>
                  <a:srgbClr val="0070C0"/>
                </a:solidFill>
              </a:rPr>
              <a:t>OKUL SİSTEMİ KORUYUCU FAKTÖRLER</a:t>
            </a:r>
            <a:endParaRPr lang="tr-TR" dirty="0">
              <a:solidFill>
                <a:srgbClr val="0070C0"/>
              </a:solidFill>
            </a:endParaRPr>
          </a:p>
        </p:txBody>
      </p:sp>
      <p:sp>
        <p:nvSpPr>
          <p:cNvPr id="4" name="İçerik Yer Tutucusu 1"/>
          <p:cNvSpPr>
            <a:spLocks noGrp="1"/>
          </p:cNvSpPr>
          <p:nvPr>
            <p:ph sz="quarter" idx="13"/>
          </p:nvPr>
        </p:nvSpPr>
        <p:spPr>
          <a:xfrm>
            <a:off x="1476375" y="2852738"/>
            <a:ext cx="6400800" cy="3475037"/>
          </a:xfrm>
        </p:spPr>
        <p:txBody>
          <a:bodyPr/>
          <a:lstStyle/>
          <a:p>
            <a:endParaRPr lang="tr-TR" dirty="0"/>
          </a:p>
          <a:p>
            <a:r>
              <a:rPr lang="tr-TR" dirty="0"/>
              <a:t>Okula bağlılık</a:t>
            </a:r>
          </a:p>
          <a:p>
            <a:r>
              <a:rPr lang="tr-TR" dirty="0" smtClean="0"/>
              <a:t>Akran/Arkadaş </a:t>
            </a:r>
            <a:r>
              <a:rPr lang="tr-TR" dirty="0"/>
              <a:t>desteği</a:t>
            </a:r>
          </a:p>
          <a:p>
            <a:r>
              <a:rPr lang="tr-TR" dirty="0" smtClean="0"/>
              <a:t>Olumlu </a:t>
            </a:r>
            <a:r>
              <a:rPr lang="tr-TR" dirty="0"/>
              <a:t>öğretmen tutumları</a:t>
            </a:r>
          </a:p>
          <a:p>
            <a:r>
              <a:rPr lang="tr-TR" dirty="0" smtClean="0"/>
              <a:t>Yeterli </a:t>
            </a:r>
            <a:r>
              <a:rPr lang="tr-TR" dirty="0"/>
              <a:t>akademik ve sosyal ortamın sağlanması</a:t>
            </a:r>
          </a:p>
          <a:p>
            <a:r>
              <a:rPr lang="tr-TR" dirty="0" smtClean="0"/>
              <a:t>Okul </a:t>
            </a:r>
            <a:r>
              <a:rPr lang="tr-TR" dirty="0"/>
              <a:t>kulüplerinin varlığı</a:t>
            </a:r>
          </a:p>
          <a:p>
            <a:pPr marL="109728" indent="0">
              <a:buNone/>
            </a:pPr>
            <a:r>
              <a:rPr lang="tr-TR" dirty="0"/>
              <a:t>	</a:t>
            </a:r>
          </a:p>
        </p:txBody>
      </p:sp>
    </p:spTree>
    <p:extLst>
      <p:ext uri="{BB962C8B-B14F-4D97-AF65-F5344CB8AC3E}">
        <p14:creationId xmlns:p14="http://schemas.microsoft.com/office/powerpoint/2010/main" val="2695950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692696"/>
            <a:ext cx="6512511" cy="1800200"/>
          </a:xfrm>
        </p:spPr>
        <p:txBody>
          <a:bodyPr/>
          <a:lstStyle/>
          <a:p>
            <a:pPr marL="0" indent="0" algn="ctr">
              <a:buNone/>
            </a:pPr>
            <a:r>
              <a:rPr lang="tr-TR" dirty="0" smtClean="0">
                <a:solidFill>
                  <a:srgbClr val="0070C0"/>
                </a:solidFill>
              </a:rPr>
              <a:t>ÇEVRESEL KORUYUCU FAKTÖRLER</a:t>
            </a:r>
            <a:endParaRPr lang="tr-TR" dirty="0">
              <a:solidFill>
                <a:srgbClr val="0070C0"/>
              </a:solidFill>
            </a:endParaRPr>
          </a:p>
        </p:txBody>
      </p:sp>
      <p:sp>
        <p:nvSpPr>
          <p:cNvPr id="4" name="İçerik Yer Tutucusu 1"/>
          <p:cNvSpPr>
            <a:spLocks noGrp="1"/>
          </p:cNvSpPr>
          <p:nvPr>
            <p:ph sz="quarter" idx="13"/>
          </p:nvPr>
        </p:nvSpPr>
        <p:spPr>
          <a:xfrm>
            <a:off x="1187624" y="2636912"/>
            <a:ext cx="6400800" cy="3474720"/>
          </a:xfrm>
        </p:spPr>
        <p:txBody>
          <a:bodyPr/>
          <a:lstStyle/>
          <a:p>
            <a:endParaRPr lang="tr-TR" dirty="0"/>
          </a:p>
          <a:p>
            <a:r>
              <a:rPr lang="tr-TR" dirty="0"/>
              <a:t>Sosyal çevredeki destekleyici bir yetişkinle olumlu ilişkiler </a:t>
            </a:r>
          </a:p>
          <a:p>
            <a:r>
              <a:rPr lang="tr-TR" dirty="0" smtClean="0"/>
              <a:t>Etkili </a:t>
            </a:r>
            <a:r>
              <a:rPr lang="tr-TR" dirty="0"/>
              <a:t>toplumsal kaynaklar (kaliteli okullar, gençlik merkezleri, gençlik organizasyonları vb.) </a:t>
            </a:r>
          </a:p>
          <a:p>
            <a:pPr marL="109728" indent="0">
              <a:buNone/>
            </a:pPr>
            <a:r>
              <a:rPr lang="tr-TR" dirty="0"/>
              <a:t>	</a:t>
            </a:r>
          </a:p>
          <a:p>
            <a:endParaRPr lang="tr-TR" dirty="0"/>
          </a:p>
        </p:txBody>
      </p:sp>
    </p:spTree>
    <p:extLst>
      <p:ext uri="{BB962C8B-B14F-4D97-AF65-F5344CB8AC3E}">
        <p14:creationId xmlns:p14="http://schemas.microsoft.com/office/powerpoint/2010/main" val="170945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75656" y="260648"/>
            <a:ext cx="6512511" cy="1728192"/>
          </a:xfrm>
        </p:spPr>
        <p:txBody>
          <a:bodyPr/>
          <a:lstStyle/>
          <a:p>
            <a:pPr marL="0" indent="0" algn="ctr">
              <a:buNone/>
            </a:pPr>
            <a:r>
              <a:rPr lang="tr-TR" dirty="0" smtClean="0">
                <a:solidFill>
                  <a:srgbClr val="0070C0"/>
                </a:solidFill>
              </a:rPr>
              <a:t>ÖĞRETMENLERE ÖNERİLER</a:t>
            </a:r>
            <a:endParaRPr lang="tr-TR" dirty="0">
              <a:solidFill>
                <a:srgbClr val="0070C0"/>
              </a:solidFill>
            </a:endParaRPr>
          </a:p>
        </p:txBody>
      </p:sp>
      <p:sp>
        <p:nvSpPr>
          <p:cNvPr id="3" name="İçerik Yer Tutucusu 2"/>
          <p:cNvSpPr>
            <a:spLocks noGrp="1"/>
          </p:cNvSpPr>
          <p:nvPr>
            <p:ph sz="quarter" idx="13"/>
          </p:nvPr>
        </p:nvSpPr>
        <p:spPr>
          <a:xfrm>
            <a:off x="1331640" y="2420888"/>
            <a:ext cx="6400800" cy="3474720"/>
          </a:xfrm>
        </p:spPr>
        <p:txBody>
          <a:bodyPr>
            <a:normAutofit/>
          </a:bodyPr>
          <a:lstStyle/>
          <a:p>
            <a:r>
              <a:rPr lang="tr-TR" dirty="0"/>
              <a:t>Öğretmenin kendi psikolojik sağlamlığını keşfetmesi </a:t>
            </a:r>
            <a:endParaRPr lang="tr-TR" dirty="0" smtClean="0"/>
          </a:p>
          <a:p>
            <a:r>
              <a:rPr lang="tr-TR" dirty="0" smtClean="0"/>
              <a:t></a:t>
            </a:r>
            <a:r>
              <a:rPr lang="tr-TR" dirty="0"/>
              <a:t>Öğretmenin güçlü özellikleriyle öğrencilere rol model olması </a:t>
            </a:r>
            <a:endParaRPr lang="tr-TR" dirty="0" smtClean="0"/>
          </a:p>
          <a:p>
            <a:r>
              <a:rPr lang="tr-TR" dirty="0" smtClean="0"/>
              <a:t></a:t>
            </a:r>
            <a:r>
              <a:rPr lang="tr-TR" dirty="0"/>
              <a:t>Öğrencilerin kendilerini geliştirebilmelerine yönelik yapıcı geri bildirim </a:t>
            </a:r>
            <a:r>
              <a:rPr lang="tr-TR" dirty="0" smtClean="0"/>
              <a:t>vermek</a:t>
            </a:r>
          </a:p>
          <a:p>
            <a:r>
              <a:rPr lang="tr-TR" dirty="0" smtClean="0"/>
              <a:t> </a:t>
            </a:r>
            <a:r>
              <a:rPr lang="tr-TR" dirty="0"/>
              <a:t>Öğrenciler için bir koruyucu faktör konumunda olduğunu unutmamak </a:t>
            </a:r>
            <a:endParaRPr lang="tr-TR" dirty="0" smtClean="0"/>
          </a:p>
        </p:txBody>
      </p:sp>
    </p:spTree>
    <p:extLst>
      <p:ext uri="{BB962C8B-B14F-4D97-AF65-F5344CB8AC3E}">
        <p14:creationId xmlns:p14="http://schemas.microsoft.com/office/powerpoint/2010/main" val="377589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normAutofit fontScale="92500"/>
          </a:bodyPr>
          <a:lstStyle/>
          <a:p>
            <a:r>
              <a:rPr lang="tr-TR" dirty="0"/>
              <a:t>Sınıf </a:t>
            </a:r>
            <a:r>
              <a:rPr lang="tr-TR" dirty="0" smtClean="0"/>
              <a:t>içi etkileşimi </a:t>
            </a:r>
            <a:r>
              <a:rPr lang="tr-TR" dirty="0"/>
              <a:t>artıracak </a:t>
            </a:r>
            <a:r>
              <a:rPr lang="tr-TR" dirty="0" smtClean="0"/>
              <a:t>uygun fiziksel ortamı </a:t>
            </a:r>
            <a:r>
              <a:rPr lang="tr-TR" dirty="0"/>
              <a:t>sağlamak </a:t>
            </a:r>
            <a:endParaRPr lang="tr-TR" dirty="0" smtClean="0"/>
          </a:p>
          <a:p>
            <a:r>
              <a:rPr lang="tr-TR" dirty="0" smtClean="0"/>
              <a:t></a:t>
            </a:r>
            <a:r>
              <a:rPr lang="tr-TR" dirty="0"/>
              <a:t>Sınıfta olumlu ilişkileri oluşturma (sınıf içi aitlik ve bağlılığı sağlama ile yakından ilgilenme) </a:t>
            </a:r>
            <a:endParaRPr lang="tr-TR" dirty="0" smtClean="0"/>
          </a:p>
          <a:p>
            <a:r>
              <a:rPr lang="tr-TR" dirty="0" smtClean="0"/>
              <a:t>destek kaynaklarının kullanımını artırma </a:t>
            </a:r>
          </a:p>
          <a:p>
            <a:r>
              <a:rPr lang="tr-TR" dirty="0" smtClean="0"/>
              <a:t></a:t>
            </a:r>
            <a:r>
              <a:rPr lang="tr-TR" dirty="0"/>
              <a:t>Sınıf </a:t>
            </a:r>
            <a:r>
              <a:rPr lang="tr-TR" dirty="0" smtClean="0"/>
              <a:t>içi grup çalışmalarını destekleme </a:t>
            </a:r>
            <a:r>
              <a:rPr lang="tr-TR" dirty="0"/>
              <a:t>Öğrencilerin yeni başlayan güne daha enerjik ve pozitif başlayabilmelerini sağlayacak </a:t>
            </a:r>
            <a:r>
              <a:rPr lang="tr-TR" dirty="0" smtClean="0"/>
              <a:t>fiziksel aktiviteler </a:t>
            </a:r>
            <a:r>
              <a:rPr lang="tr-TR" dirty="0"/>
              <a:t>planlamak (meditasyon, yoga çalışmaları)</a:t>
            </a:r>
          </a:p>
        </p:txBody>
      </p:sp>
    </p:spTree>
    <p:extLst>
      <p:ext uri="{BB962C8B-B14F-4D97-AF65-F5344CB8AC3E}">
        <p14:creationId xmlns:p14="http://schemas.microsoft.com/office/powerpoint/2010/main" val="669158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43000" y="731520"/>
            <a:ext cx="6400800" cy="5001736"/>
          </a:xfrm>
        </p:spPr>
        <p:txBody>
          <a:bodyPr>
            <a:normAutofit fontScale="92500"/>
          </a:bodyPr>
          <a:lstStyle/>
          <a:p>
            <a:r>
              <a:rPr lang="tr-TR" dirty="0">
                <a:solidFill>
                  <a:schemeClr val="accent6"/>
                </a:solidFill>
              </a:rPr>
              <a:t>Destekleyici İlişkiler Kurun, Geliştirin ve Teşvik </a:t>
            </a:r>
            <a:r>
              <a:rPr lang="tr-TR" dirty="0" smtClean="0">
                <a:solidFill>
                  <a:schemeClr val="accent6"/>
                </a:solidFill>
              </a:rPr>
              <a:t>Edin</a:t>
            </a:r>
          </a:p>
          <a:p>
            <a:r>
              <a:rPr lang="tr-TR" dirty="0" smtClean="0"/>
              <a:t>Öğrencilerinizle </a:t>
            </a:r>
            <a:r>
              <a:rPr lang="tr-TR" dirty="0"/>
              <a:t>destekleyici ilişkiler kurun, onları yakından tanımaya çalışın. </a:t>
            </a:r>
            <a:endParaRPr lang="tr-TR" dirty="0" smtClean="0"/>
          </a:p>
          <a:p>
            <a:r>
              <a:rPr lang="tr-TR" dirty="0" smtClean="0"/>
              <a:t>Öğrencilerinizin </a:t>
            </a:r>
            <a:r>
              <a:rPr lang="tr-TR" dirty="0"/>
              <a:t>birbirleri arasında destekleyici ilişkiler kurmalarını teşvik edin. </a:t>
            </a:r>
            <a:endParaRPr lang="tr-TR" dirty="0" smtClean="0"/>
          </a:p>
          <a:p>
            <a:r>
              <a:rPr lang="tr-TR" dirty="0" smtClean="0"/>
              <a:t>Öğrencilerinizin </a:t>
            </a:r>
            <a:r>
              <a:rPr lang="tr-TR" dirty="0"/>
              <a:t>birbirlerine karşı </a:t>
            </a:r>
            <a:r>
              <a:rPr lang="tr-TR" dirty="0" smtClean="0"/>
              <a:t>nezaketli</a:t>
            </a:r>
            <a:r>
              <a:rPr lang="tr-TR" dirty="0"/>
              <a:t>, anlayışlı, adil olmalarını teşvik edin</a:t>
            </a:r>
            <a:r>
              <a:rPr lang="tr-TR" dirty="0" smtClean="0"/>
              <a:t>.</a:t>
            </a:r>
          </a:p>
          <a:p>
            <a:r>
              <a:rPr lang="tr-TR" dirty="0" smtClean="0"/>
              <a:t> </a:t>
            </a:r>
            <a:r>
              <a:rPr lang="tr-TR" dirty="0"/>
              <a:t>Öğrenci velileri ile destekleyici ilişkiler kurarak eğitsel süreçlere katılımlarını destekleyin. Öğrenciyi etkileyebilecek tüm yetişkinleri okul süreçlerinde öğrenciler için birer sosyal destek kaynağı hâline getirmeye çalışın. Öğrencilerinizde kendisini sınıfın, öğrenme ortamının ve akran etkileşimi sürecinin anlamlı bir parçası olduğu hissini yaratmaya çalışın.</a:t>
            </a:r>
          </a:p>
        </p:txBody>
      </p:sp>
    </p:spTree>
    <p:extLst>
      <p:ext uri="{BB962C8B-B14F-4D97-AF65-F5344CB8AC3E}">
        <p14:creationId xmlns:p14="http://schemas.microsoft.com/office/powerpoint/2010/main" val="997802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15616" y="980728"/>
            <a:ext cx="6400800" cy="4536504"/>
          </a:xfrm>
        </p:spPr>
        <p:txBody>
          <a:bodyPr>
            <a:normAutofit fontScale="92500" lnSpcReduction="20000"/>
          </a:bodyPr>
          <a:lstStyle/>
          <a:p>
            <a:pPr marL="45720" indent="0">
              <a:buNone/>
            </a:pPr>
            <a:r>
              <a:rPr lang="tr-TR" sz="3800" b="1" dirty="0">
                <a:solidFill>
                  <a:schemeClr val="accent5">
                    <a:lumMod val="75000"/>
                  </a:schemeClr>
                </a:solidFill>
              </a:rPr>
              <a:t>Özerklik ve Sorumluluk Alma Üzerine Odaklanın</a:t>
            </a:r>
            <a:r>
              <a:rPr lang="tr-TR" dirty="0"/>
              <a:t>. </a:t>
            </a:r>
            <a:endParaRPr lang="tr-TR" dirty="0" smtClean="0"/>
          </a:p>
          <a:p>
            <a:r>
              <a:rPr lang="tr-TR" dirty="0" smtClean="0"/>
              <a:t>Sınıf </a:t>
            </a:r>
            <a:r>
              <a:rPr lang="tr-TR" dirty="0"/>
              <a:t>kurallarınızı öğrencileriniz ile birlikte belirleyin. </a:t>
            </a:r>
            <a:endParaRPr lang="tr-TR" dirty="0" smtClean="0"/>
          </a:p>
          <a:p>
            <a:r>
              <a:rPr lang="tr-TR" dirty="0" smtClean="0"/>
              <a:t>Öğrencilerinize </a:t>
            </a:r>
            <a:r>
              <a:rPr lang="tr-TR" dirty="0"/>
              <a:t>ders içi ve ders dışında sorumluluk alabileceği fırsatlar tanıyın</a:t>
            </a:r>
            <a:r>
              <a:rPr lang="tr-TR" dirty="0" smtClean="0"/>
              <a:t>.</a:t>
            </a:r>
          </a:p>
          <a:p>
            <a:r>
              <a:rPr lang="tr-TR" dirty="0" smtClean="0"/>
              <a:t> </a:t>
            </a:r>
            <a:r>
              <a:rPr lang="tr-TR" dirty="0"/>
              <a:t>Öğrencilerinizin öğrenme süreçlerine katılımında yaratıcılıklarını kullanabilecekleri aktiviteler planlayın. </a:t>
            </a:r>
            <a:endParaRPr lang="tr-TR" dirty="0" smtClean="0"/>
          </a:p>
          <a:p>
            <a:r>
              <a:rPr lang="tr-TR" dirty="0" smtClean="0"/>
              <a:t>Öğrencilerinize </a:t>
            </a:r>
            <a:r>
              <a:rPr lang="tr-TR" dirty="0"/>
              <a:t>günlük yaşamlarında ve sınıf ortamında problemlerini bağımsız bir şekilde çözebileceği uygun ortamlar sağlayın. </a:t>
            </a:r>
            <a:endParaRPr lang="tr-TR" dirty="0" smtClean="0"/>
          </a:p>
          <a:p>
            <a:r>
              <a:rPr lang="tr-TR" dirty="0" smtClean="0"/>
              <a:t>Sınıfta </a:t>
            </a:r>
            <a:r>
              <a:rPr lang="tr-TR" dirty="0"/>
              <a:t>öğrencileriniz için özgür, katılımcı ve eşitlikçi bir ortam yaratmaya çalışın.</a:t>
            </a:r>
          </a:p>
        </p:txBody>
      </p:sp>
    </p:spTree>
    <p:extLst>
      <p:ext uri="{BB962C8B-B14F-4D97-AF65-F5344CB8AC3E}">
        <p14:creationId xmlns:p14="http://schemas.microsoft.com/office/powerpoint/2010/main" val="1643318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43000" y="731520"/>
            <a:ext cx="6400800" cy="5073744"/>
          </a:xfrm>
        </p:spPr>
        <p:txBody>
          <a:bodyPr>
            <a:normAutofit fontScale="85000" lnSpcReduction="20000"/>
          </a:bodyPr>
          <a:lstStyle/>
          <a:p>
            <a:r>
              <a:rPr lang="tr-TR" b="1" dirty="0" smtClean="0">
                <a:solidFill>
                  <a:schemeClr val="accent5">
                    <a:lumMod val="75000"/>
                  </a:schemeClr>
                </a:solidFill>
              </a:rPr>
              <a:t>Olumlu bir akademik ortam oluşturun</a:t>
            </a:r>
          </a:p>
          <a:p>
            <a:r>
              <a:rPr lang="tr-TR" dirty="0" smtClean="0">
                <a:solidFill>
                  <a:schemeClr val="tx1"/>
                </a:solidFill>
              </a:rPr>
              <a:t>Öğrencilerinize </a:t>
            </a:r>
            <a:r>
              <a:rPr lang="tr-TR" dirty="0"/>
              <a:t>başarının yalnızca derslerden alınan notlardan ibaret olmadığını anlatın. </a:t>
            </a:r>
            <a:endParaRPr lang="tr-TR" dirty="0" smtClean="0"/>
          </a:p>
          <a:p>
            <a:r>
              <a:rPr lang="tr-TR" dirty="0" smtClean="0"/>
              <a:t>Öğrencilerinizin </a:t>
            </a:r>
            <a:r>
              <a:rPr lang="tr-TR" dirty="0"/>
              <a:t>kendi gizil güçlerini keşfetmelerine yardımcı olun. </a:t>
            </a:r>
            <a:endParaRPr lang="tr-TR" dirty="0" smtClean="0"/>
          </a:p>
          <a:p>
            <a:r>
              <a:rPr lang="tr-TR" dirty="0" smtClean="0"/>
              <a:t>Resim</a:t>
            </a:r>
            <a:r>
              <a:rPr lang="tr-TR" dirty="0"/>
              <a:t>, beden eğitimi, yaratıcı drama gibi sanatsal ve sportif etkinlikleri destekleyecek dersleri önemseyin ve öğrencilerinizi ilgi ve yetenekleri </a:t>
            </a:r>
            <a:r>
              <a:rPr lang="tr-TR" dirty="0" smtClean="0"/>
              <a:t>doğrultusunda </a:t>
            </a:r>
            <a:r>
              <a:rPr lang="tr-TR" dirty="0"/>
              <a:t>bu faaliyetlere yönlendirin. Öğrencilerinizin öğrenmeye merak duygusu ile yaklaşmalarını teşvik edecek farklı öğretme stilleri deneyin. </a:t>
            </a:r>
            <a:endParaRPr lang="tr-TR" dirty="0" smtClean="0"/>
          </a:p>
          <a:p>
            <a:r>
              <a:rPr lang="tr-TR" dirty="0" smtClean="0"/>
              <a:t>Öğrencilerinizle </a:t>
            </a:r>
            <a:r>
              <a:rPr lang="tr-TR" dirty="0"/>
              <a:t>akademik materyalleri aktarırken düz anlatım tekniği yerine onların ilgi ve merak duygularını tetikleyecek oyun, egzersiz ve hareket temelli ders anlatım tekniklerine başvurun. </a:t>
            </a:r>
            <a:endParaRPr lang="tr-TR" dirty="0" smtClean="0"/>
          </a:p>
          <a:p>
            <a:r>
              <a:rPr lang="tr-TR" dirty="0" smtClean="0"/>
              <a:t>Öğrenme </a:t>
            </a:r>
            <a:r>
              <a:rPr lang="tr-TR" dirty="0"/>
              <a:t>materyalini aktarırken o konunun yaşamlarında hangi alanlarda kullanılabileceğini onlara anlatın. Hatta bu konularla ilgili gerçek yaşam hikayelerini içeren pasajlar okuyabilirsiniz.</a:t>
            </a:r>
          </a:p>
        </p:txBody>
      </p:sp>
    </p:spTree>
    <p:extLst>
      <p:ext uri="{BB962C8B-B14F-4D97-AF65-F5344CB8AC3E}">
        <p14:creationId xmlns:p14="http://schemas.microsoft.com/office/powerpoint/2010/main" val="2751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1"/>
          <p:cNvSpPr>
            <a:spLocks noGrp="1"/>
          </p:cNvSpPr>
          <p:nvPr>
            <p:ph sz="quarter" idx="13"/>
          </p:nvPr>
        </p:nvSpPr>
        <p:spPr/>
        <p:txBody>
          <a:bodyPr/>
          <a:lstStyle/>
          <a:p>
            <a:r>
              <a:rPr lang="tr-TR" dirty="0"/>
              <a:t>Dünya Sağlık Örgütü (WHO-2001) </a:t>
            </a:r>
            <a:r>
              <a:rPr lang="tr-TR" dirty="0" smtClean="0"/>
              <a:t>Sağlık: “sadece </a:t>
            </a:r>
            <a:r>
              <a:rPr lang="tr-TR" dirty="0"/>
              <a:t>hastalık ve sakatlığın olmaması değil fiziksel, ruhsal ve sosyal yönden tam bir iyilik hâli” olarak tanımlanır. </a:t>
            </a:r>
          </a:p>
        </p:txBody>
      </p:sp>
    </p:spTree>
    <p:extLst>
      <p:ext uri="{BB962C8B-B14F-4D97-AF65-F5344CB8AC3E}">
        <p14:creationId xmlns:p14="http://schemas.microsoft.com/office/powerpoint/2010/main" val="3956936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6512511" cy="1143000"/>
          </a:xfrm>
        </p:spPr>
        <p:txBody>
          <a:bodyPr/>
          <a:lstStyle/>
          <a:p>
            <a:pPr marL="0" indent="0" algn="ctr">
              <a:buNone/>
            </a:pPr>
            <a:r>
              <a:rPr lang="tr-TR" sz="3200" dirty="0" smtClean="0">
                <a:solidFill>
                  <a:schemeClr val="accent6"/>
                </a:solidFill>
              </a:rPr>
              <a:t>Öğrencilerin motivasyonlarını tetikleyin</a:t>
            </a:r>
            <a:endParaRPr lang="tr-TR" sz="3200" dirty="0">
              <a:solidFill>
                <a:schemeClr val="accent6"/>
              </a:solidFill>
            </a:endParaRPr>
          </a:p>
        </p:txBody>
      </p:sp>
      <p:sp>
        <p:nvSpPr>
          <p:cNvPr id="3" name="İçerik Yer Tutucusu 2"/>
          <p:cNvSpPr>
            <a:spLocks noGrp="1"/>
          </p:cNvSpPr>
          <p:nvPr>
            <p:ph sz="quarter" idx="13"/>
          </p:nvPr>
        </p:nvSpPr>
        <p:spPr>
          <a:xfrm>
            <a:off x="1187624" y="2132856"/>
            <a:ext cx="6400800" cy="3474720"/>
          </a:xfrm>
        </p:spPr>
        <p:txBody>
          <a:bodyPr>
            <a:normAutofit fontScale="85000" lnSpcReduction="20000"/>
          </a:bodyPr>
          <a:lstStyle/>
          <a:p>
            <a:r>
              <a:rPr lang="tr-TR" dirty="0"/>
              <a:t>Öğrencilerinizi bol bol cesaretlendirin ve başarabileceği hissini deneyimlemesine yardımcı olun. </a:t>
            </a:r>
            <a:endParaRPr lang="tr-TR" dirty="0" smtClean="0"/>
          </a:p>
          <a:p>
            <a:r>
              <a:rPr lang="tr-TR" dirty="0" smtClean="0"/>
              <a:t>Öğrencilerinizin </a:t>
            </a:r>
            <a:r>
              <a:rPr lang="tr-TR" dirty="0"/>
              <a:t>kendilerine olan güvenlerinin artması için güçlü oldukları yönleri keşfetmelerine yardımcı olun. </a:t>
            </a:r>
            <a:endParaRPr lang="tr-TR" dirty="0" smtClean="0"/>
          </a:p>
          <a:p>
            <a:r>
              <a:rPr lang="tr-TR" dirty="0" smtClean="0"/>
              <a:t>Öğretmeye </a:t>
            </a:r>
            <a:r>
              <a:rPr lang="tr-TR" dirty="0"/>
              <a:t>yönelik hevesinizi ve heyecanınızı koruyarak öğrencilerinizin öğrenmeye yönelik heves ve heyecanlarını besleyin. </a:t>
            </a:r>
            <a:endParaRPr lang="tr-TR" dirty="0" smtClean="0"/>
          </a:p>
          <a:p>
            <a:r>
              <a:rPr lang="tr-TR" dirty="0" smtClean="0"/>
              <a:t>Öğrencilerinize </a:t>
            </a:r>
            <a:r>
              <a:rPr lang="tr-TR" dirty="0"/>
              <a:t>olumlu geri bildirimler vererek kendilerini geliştirmelerine imkan tanıyın. </a:t>
            </a:r>
            <a:endParaRPr lang="tr-TR" dirty="0" smtClean="0"/>
          </a:p>
          <a:p>
            <a:r>
              <a:rPr lang="tr-TR" dirty="0" smtClean="0"/>
              <a:t>Öğrenme </a:t>
            </a:r>
            <a:r>
              <a:rPr lang="tr-TR" dirty="0"/>
              <a:t>süreçlerinde kullandığınız sınıf araç ve gereçlerini eğlenceli hâle getirin.</a:t>
            </a:r>
          </a:p>
        </p:txBody>
      </p:sp>
    </p:spTree>
    <p:extLst>
      <p:ext uri="{BB962C8B-B14F-4D97-AF65-F5344CB8AC3E}">
        <p14:creationId xmlns:p14="http://schemas.microsoft.com/office/powerpoint/2010/main" val="4053188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60648"/>
            <a:ext cx="6512511" cy="2028056"/>
          </a:xfrm>
        </p:spPr>
        <p:txBody>
          <a:bodyPr/>
          <a:lstStyle/>
          <a:p>
            <a:pPr marL="0" indent="0" algn="ctr">
              <a:buNone/>
            </a:pPr>
            <a:r>
              <a:rPr lang="tr-TR" sz="3000" dirty="0" smtClean="0">
                <a:solidFill>
                  <a:schemeClr val="tx1">
                    <a:lumMod val="95000"/>
                    <a:lumOff val="5000"/>
                  </a:schemeClr>
                </a:solidFill>
              </a:rPr>
              <a:t>ŞEYH EDEBALİ ANADOLU İMAM HATİP LİSESİ </a:t>
            </a:r>
            <a:br>
              <a:rPr lang="tr-TR" sz="3000" dirty="0" smtClean="0">
                <a:solidFill>
                  <a:schemeClr val="tx1">
                    <a:lumMod val="95000"/>
                    <a:lumOff val="5000"/>
                  </a:schemeClr>
                </a:solidFill>
              </a:rPr>
            </a:br>
            <a:r>
              <a:rPr lang="tr-TR" sz="3000" dirty="0" smtClean="0">
                <a:solidFill>
                  <a:schemeClr val="tx1">
                    <a:lumMod val="95000"/>
                    <a:lumOff val="5000"/>
                  </a:schemeClr>
                </a:solidFill>
              </a:rPr>
              <a:t>REHBERLİK SERVİSİ</a:t>
            </a:r>
            <a:endParaRPr lang="tr-TR" sz="3000" dirty="0">
              <a:solidFill>
                <a:schemeClr val="tx1">
                  <a:lumMod val="95000"/>
                  <a:lumOff val="5000"/>
                </a:schemeClr>
              </a:solidFill>
            </a:endParaRPr>
          </a:p>
        </p:txBody>
      </p:sp>
      <p:pic>
        <p:nvPicPr>
          <p:cNvPr id="1026" name="Picture 2" descr="C:\Users\Rehber Ogretmen\Documents\Downloads\OKUL LOGOSU.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0096" y="2780928"/>
            <a:ext cx="4847749"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069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1"/>
          <p:cNvSpPr>
            <a:spLocks noGrp="1"/>
          </p:cNvSpPr>
          <p:nvPr>
            <p:ph sz="quarter" idx="13"/>
          </p:nvPr>
        </p:nvSpPr>
        <p:spPr>
          <a:xfrm>
            <a:off x="1187624" y="1340768"/>
            <a:ext cx="6400800" cy="3474720"/>
          </a:xfrm>
        </p:spPr>
        <p:txBody>
          <a:bodyPr>
            <a:normAutofit lnSpcReduction="10000"/>
          </a:bodyPr>
          <a:lstStyle/>
          <a:p>
            <a:r>
              <a:rPr lang="tr-TR" dirty="0"/>
              <a:t>Psikolojik Sağlamlığın Ruh Sağlığı Üzerine Olumlu Etkisi Yapılan araştırmalarda; </a:t>
            </a:r>
            <a:r>
              <a:rPr lang="tr-TR" dirty="0" smtClean="0"/>
              <a:t> </a:t>
            </a:r>
            <a:r>
              <a:rPr lang="tr-TR" dirty="0"/>
              <a:t>Psikolojik sağlamlığa sahip ergenlerin depresyon, stres ve kaygı düzeylerinin düşük olduğu </a:t>
            </a:r>
            <a:r>
              <a:rPr lang="tr-TR" dirty="0" smtClean="0"/>
              <a:t>saptanmıştır.(</a:t>
            </a:r>
            <a:r>
              <a:rPr lang="tr-TR" dirty="0" err="1" smtClean="0"/>
              <a:t>Dray</a:t>
            </a:r>
            <a:r>
              <a:rPr lang="tr-TR" dirty="0" smtClean="0"/>
              <a:t> </a:t>
            </a:r>
            <a:r>
              <a:rPr lang="tr-TR" dirty="0"/>
              <a:t>vd., 2014; </a:t>
            </a:r>
            <a:r>
              <a:rPr lang="tr-TR" dirty="0" err="1"/>
              <a:t>Dray</a:t>
            </a:r>
            <a:r>
              <a:rPr lang="tr-TR" dirty="0"/>
              <a:t> vd., 2017; </a:t>
            </a:r>
            <a:r>
              <a:rPr lang="tr-TR" dirty="0" err="1"/>
              <a:t>Pereira</a:t>
            </a:r>
            <a:r>
              <a:rPr lang="tr-TR" dirty="0"/>
              <a:t> vd., 2016; </a:t>
            </a:r>
            <a:r>
              <a:rPr lang="tr-TR" dirty="0" err="1"/>
              <a:t>Skrove</a:t>
            </a:r>
            <a:r>
              <a:rPr lang="tr-TR" dirty="0"/>
              <a:t>, </a:t>
            </a:r>
            <a:r>
              <a:rPr lang="tr-TR" dirty="0" err="1"/>
              <a:t>Romundstad</a:t>
            </a:r>
            <a:r>
              <a:rPr lang="tr-TR" dirty="0"/>
              <a:t> ve </a:t>
            </a:r>
            <a:r>
              <a:rPr lang="tr-TR" dirty="0" err="1"/>
              <a:t>Indredavik</a:t>
            </a:r>
            <a:r>
              <a:rPr lang="tr-TR" dirty="0"/>
              <a:t>, 2013) </a:t>
            </a:r>
            <a:r>
              <a:rPr lang="tr-TR" dirty="0" smtClean="0"/>
              <a:t> </a:t>
            </a:r>
            <a:r>
              <a:rPr lang="tr-TR" dirty="0"/>
              <a:t>Psikolojik sağlamlığı geliştirmeye yönelik etkinliklere katılan ergenlerin ruh sağlığı problemlerinin azaldığı </a:t>
            </a:r>
            <a:r>
              <a:rPr lang="tr-TR" dirty="0" smtClean="0"/>
              <a:t>görülmüştür (</a:t>
            </a:r>
            <a:r>
              <a:rPr lang="tr-TR" dirty="0" err="1" smtClean="0"/>
              <a:t>Cutuli</a:t>
            </a:r>
            <a:r>
              <a:rPr lang="tr-TR" dirty="0" smtClean="0"/>
              <a:t> </a:t>
            </a:r>
            <a:r>
              <a:rPr lang="tr-TR" dirty="0"/>
              <a:t>vd., 2006; </a:t>
            </a:r>
            <a:r>
              <a:rPr lang="tr-TR" dirty="0" err="1"/>
              <a:t>Brunwasser</a:t>
            </a:r>
            <a:r>
              <a:rPr lang="tr-TR" dirty="0"/>
              <a:t>, </a:t>
            </a:r>
            <a:r>
              <a:rPr lang="tr-TR" dirty="0" err="1"/>
              <a:t>Gillham</a:t>
            </a:r>
            <a:r>
              <a:rPr lang="tr-TR" dirty="0"/>
              <a:t> ve Kim, 2009; Sun ve </a:t>
            </a:r>
            <a:r>
              <a:rPr lang="tr-TR" dirty="0" err="1"/>
              <a:t>Stewart</a:t>
            </a:r>
            <a:r>
              <a:rPr lang="tr-TR" dirty="0"/>
              <a:t>, 2010) </a:t>
            </a:r>
          </a:p>
        </p:txBody>
      </p:sp>
    </p:spTree>
    <p:extLst>
      <p:ext uri="{BB962C8B-B14F-4D97-AF65-F5344CB8AC3E}">
        <p14:creationId xmlns:p14="http://schemas.microsoft.com/office/powerpoint/2010/main" val="189128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2"/>
          <p:cNvSpPr>
            <a:spLocks noGrp="1"/>
          </p:cNvSpPr>
          <p:nvPr>
            <p:ph type="title"/>
          </p:nvPr>
        </p:nvSpPr>
        <p:spPr>
          <a:xfrm>
            <a:off x="1259632" y="404664"/>
            <a:ext cx="6512511" cy="1143000"/>
          </a:xfrm>
        </p:spPr>
        <p:txBody>
          <a:bodyPr>
            <a:normAutofit fontScale="90000"/>
          </a:bodyPr>
          <a:lstStyle/>
          <a:p>
            <a:pPr marL="0" indent="0" algn="ctr">
              <a:buNone/>
            </a:pPr>
            <a:r>
              <a:rPr lang="tr-TR"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PSİKOLOJİK SAĞLAMLIKTA BEŞ BOYUT</a:t>
            </a:r>
            <a:endParaRPr lang="tr-TR" dirty="0"/>
          </a:p>
        </p:txBody>
      </p:sp>
      <p:sp>
        <p:nvSpPr>
          <p:cNvPr id="5" name="İçerik Yer Tutucusu 1"/>
          <p:cNvSpPr>
            <a:spLocks noGrp="1"/>
          </p:cNvSpPr>
          <p:nvPr>
            <p:ph sz="quarter" idx="13"/>
          </p:nvPr>
        </p:nvSpPr>
        <p:spPr>
          <a:xfrm>
            <a:off x="1331913" y="2420938"/>
            <a:ext cx="6400800" cy="3475037"/>
          </a:xfrm>
        </p:spPr>
        <p:txBody>
          <a:bodyPr/>
          <a:lstStyle/>
          <a:p>
            <a:pPr marL="45720" indent="0">
              <a:buNone/>
            </a:pPr>
            <a:r>
              <a:rPr lang="tr-TR" sz="3200" b="1" dirty="0">
                <a:solidFill>
                  <a:srgbClr val="0070C0"/>
                </a:solidFill>
              </a:rPr>
              <a:t>Olumsuz Yaşantıların Üstesinden </a:t>
            </a:r>
            <a:r>
              <a:rPr lang="tr-TR" sz="3200" b="1" dirty="0" smtClean="0">
                <a:solidFill>
                  <a:srgbClr val="0070C0"/>
                </a:solidFill>
              </a:rPr>
              <a:t>Gelmek</a:t>
            </a:r>
          </a:p>
          <a:p>
            <a:pPr marL="45720" indent="0">
              <a:buNone/>
            </a:pPr>
            <a:r>
              <a:rPr lang="tr-TR" sz="3200" b="1" dirty="0" smtClean="0">
                <a:solidFill>
                  <a:srgbClr val="0070C0"/>
                </a:solidFill>
              </a:rPr>
              <a:t> </a:t>
            </a:r>
            <a:r>
              <a:rPr lang="tr-TR" dirty="0"/>
              <a:t>Özellikle kriz ve travma durumları gibi meydan okuyucu olumsuzlukların üstesinden gelmek hatta var olan kapasitenin üzerine çıkarak gelişim göstermek Psikolojik Sağlamlık kavramının en temel boyutudur.</a:t>
            </a:r>
          </a:p>
        </p:txBody>
      </p:sp>
    </p:spTree>
    <p:extLst>
      <p:ext uri="{BB962C8B-B14F-4D97-AF65-F5344CB8AC3E}">
        <p14:creationId xmlns:p14="http://schemas.microsoft.com/office/powerpoint/2010/main" val="7203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1"/>
          <p:cNvSpPr>
            <a:spLocks noGrp="1"/>
          </p:cNvSpPr>
          <p:nvPr>
            <p:ph sz="quarter" idx="13"/>
          </p:nvPr>
        </p:nvSpPr>
        <p:spPr/>
        <p:txBody>
          <a:bodyPr>
            <a:normAutofit lnSpcReduction="10000"/>
          </a:bodyPr>
          <a:lstStyle/>
          <a:p>
            <a:pPr marL="45720" indent="0">
              <a:buNone/>
            </a:pPr>
            <a:r>
              <a:rPr lang="tr-TR" sz="3200" b="1" dirty="0">
                <a:solidFill>
                  <a:srgbClr val="0070C0"/>
                </a:solidFill>
              </a:rPr>
              <a:t>Uyum Sağlama ve Kendini Düzenleme </a:t>
            </a:r>
            <a:endParaRPr lang="tr-TR" sz="3200" b="1" dirty="0" smtClean="0">
              <a:solidFill>
                <a:srgbClr val="0070C0"/>
              </a:solidFill>
            </a:endParaRPr>
          </a:p>
          <a:p>
            <a:pPr marL="45720" indent="0">
              <a:buNone/>
            </a:pPr>
            <a:r>
              <a:rPr lang="tr-TR" sz="2800" dirty="0" smtClean="0"/>
              <a:t>Zorlayıcı </a:t>
            </a:r>
            <a:r>
              <a:rPr lang="tr-TR" sz="2800" dirty="0"/>
              <a:t>olumsuzluklar ve aniden günlük yaşamı sarsan örseleyici olaylar sonrasında ortaya çıkan yeni durumlara uyum sağlamak ve olumlu bir tutum belirlemek kavramın bir diğer temel özelliğidir. </a:t>
            </a:r>
          </a:p>
        </p:txBody>
      </p:sp>
    </p:spTree>
    <p:extLst>
      <p:ext uri="{BB962C8B-B14F-4D97-AF65-F5344CB8AC3E}">
        <p14:creationId xmlns:p14="http://schemas.microsoft.com/office/powerpoint/2010/main" val="174879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1"/>
          <p:cNvSpPr>
            <a:spLocks noGrp="1"/>
          </p:cNvSpPr>
          <p:nvPr>
            <p:ph sz="quarter" idx="13"/>
          </p:nvPr>
        </p:nvSpPr>
        <p:spPr/>
        <p:txBody>
          <a:bodyPr>
            <a:normAutofit/>
          </a:bodyPr>
          <a:lstStyle/>
          <a:p>
            <a:pPr marL="45720" indent="0">
              <a:buNone/>
            </a:pPr>
            <a:r>
              <a:rPr lang="tr-TR" sz="3200" b="1" dirty="0">
                <a:solidFill>
                  <a:srgbClr val="0070C0"/>
                </a:solidFill>
              </a:rPr>
              <a:t>Sıradan Sihir </a:t>
            </a:r>
            <a:endParaRPr lang="tr-TR" sz="3200" b="1" dirty="0" smtClean="0">
              <a:solidFill>
                <a:srgbClr val="0070C0"/>
              </a:solidFill>
            </a:endParaRPr>
          </a:p>
          <a:p>
            <a:pPr marL="45720" indent="0">
              <a:buNone/>
            </a:pPr>
            <a:r>
              <a:rPr lang="tr-TR" sz="2800" dirty="0" smtClean="0"/>
              <a:t>Bu </a:t>
            </a:r>
            <a:r>
              <a:rPr lang="tr-TR" sz="2800" dirty="0"/>
              <a:t>tanımlamayla psikolojik sağlamlığın her bireyde ve bireyin günlük yaşamında bulunan sıradan bir olgudur (</a:t>
            </a:r>
            <a:r>
              <a:rPr lang="tr-TR" sz="2800" dirty="0" err="1"/>
              <a:t>Masten</a:t>
            </a:r>
            <a:r>
              <a:rPr lang="tr-TR" sz="2800" dirty="0"/>
              <a:t>, 2001). Olağanüstü bir durum ya da özellik gibi değerlendirilmesine gerek yoktur</a:t>
            </a:r>
            <a:r>
              <a:rPr lang="tr-TR" dirty="0"/>
              <a:t>.</a:t>
            </a:r>
          </a:p>
        </p:txBody>
      </p:sp>
    </p:spTree>
    <p:extLst>
      <p:ext uri="{BB962C8B-B14F-4D97-AF65-F5344CB8AC3E}">
        <p14:creationId xmlns:p14="http://schemas.microsoft.com/office/powerpoint/2010/main" val="2363418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1"/>
          <p:cNvSpPr>
            <a:spLocks noGrp="1"/>
          </p:cNvSpPr>
          <p:nvPr>
            <p:ph sz="quarter" idx="13"/>
          </p:nvPr>
        </p:nvSpPr>
        <p:spPr/>
        <p:txBody>
          <a:bodyPr>
            <a:normAutofit fontScale="92500"/>
          </a:bodyPr>
          <a:lstStyle/>
          <a:p>
            <a:pPr marL="45720" indent="0">
              <a:buNone/>
            </a:pPr>
            <a:r>
              <a:rPr lang="tr-TR" sz="3200" b="1" dirty="0">
                <a:solidFill>
                  <a:srgbClr val="0070C0"/>
                </a:solidFill>
              </a:rPr>
              <a:t>Ruh Sağlığını Korumak </a:t>
            </a:r>
            <a:endParaRPr lang="tr-TR" sz="3200" b="1" dirty="0" smtClean="0">
              <a:solidFill>
                <a:srgbClr val="0070C0"/>
              </a:solidFill>
            </a:endParaRPr>
          </a:p>
          <a:p>
            <a:pPr marL="45720" indent="0">
              <a:buNone/>
            </a:pPr>
            <a:r>
              <a:rPr lang="tr-TR" sz="2800" dirty="0" smtClean="0"/>
              <a:t>Bireyin </a:t>
            </a:r>
            <a:r>
              <a:rPr lang="tr-TR" sz="2800" dirty="0"/>
              <a:t>depresyon, kaygı, TSSB gibi ruh sağlığı problemleri yaşamaması ya da ruh sağlığı sorunlarını daha yönetilebilir düzeyde yaşaması psikolojik sağlamlık ile ilişkilidir. Psikolojik sağlamlık bireyi ruh sağlığı sorunlarından uzak tutan ve tampon görevi gören bir etkiye sahiptir.</a:t>
            </a:r>
          </a:p>
        </p:txBody>
      </p:sp>
    </p:spTree>
    <p:extLst>
      <p:ext uri="{BB962C8B-B14F-4D97-AF65-F5344CB8AC3E}">
        <p14:creationId xmlns:p14="http://schemas.microsoft.com/office/powerpoint/2010/main" val="430565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1"/>
          <p:cNvSpPr>
            <a:spLocks noGrp="1"/>
          </p:cNvSpPr>
          <p:nvPr>
            <p:ph sz="quarter" idx="13"/>
          </p:nvPr>
        </p:nvSpPr>
        <p:spPr/>
        <p:txBody>
          <a:bodyPr/>
          <a:lstStyle/>
          <a:p>
            <a:pPr marL="45720" indent="0">
              <a:buNone/>
            </a:pPr>
            <a:r>
              <a:rPr lang="tr-TR" sz="3200" b="1" dirty="0">
                <a:solidFill>
                  <a:srgbClr val="0070C0"/>
                </a:solidFill>
              </a:rPr>
              <a:t>Kendini Toparlamak </a:t>
            </a:r>
            <a:endParaRPr lang="tr-TR" sz="3200" b="1" dirty="0" smtClean="0">
              <a:solidFill>
                <a:srgbClr val="0070C0"/>
              </a:solidFill>
            </a:endParaRPr>
          </a:p>
          <a:p>
            <a:pPr marL="45720" indent="0">
              <a:buNone/>
            </a:pPr>
            <a:r>
              <a:rPr lang="tr-TR" sz="2800" dirty="0" smtClean="0"/>
              <a:t>Travmadan </a:t>
            </a:r>
            <a:r>
              <a:rPr lang="tr-TR" sz="2800" dirty="0"/>
              <a:t>sonra ayağa kalkmak, zor durumdan kurtulup toparlanmak ve iyi oluşun temel çizgisine dönebilmek kavramın anahtar bileşenlerinden biridir</a:t>
            </a:r>
            <a:r>
              <a:rPr lang="tr-TR" dirty="0"/>
              <a:t>. </a:t>
            </a:r>
          </a:p>
        </p:txBody>
      </p:sp>
    </p:spTree>
    <p:extLst>
      <p:ext uri="{BB962C8B-B14F-4D97-AF65-F5344CB8AC3E}">
        <p14:creationId xmlns:p14="http://schemas.microsoft.com/office/powerpoint/2010/main" val="159390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404664"/>
            <a:ext cx="6512511" cy="1656184"/>
          </a:xfrm>
        </p:spPr>
        <p:txBody>
          <a:bodyPr/>
          <a:lstStyle/>
          <a:p>
            <a:pPr marL="0" indent="0" algn="ctr">
              <a:buNone/>
            </a:pPr>
            <a:r>
              <a:rPr lang="tr-TR" dirty="0">
                <a:solidFill>
                  <a:srgbClr val="0070C0"/>
                </a:solidFill>
              </a:rPr>
              <a:t>BİREYSEL RİSK FAKTÖRLERİ</a:t>
            </a:r>
            <a:endParaRPr lang="tr-TR" dirty="0"/>
          </a:p>
        </p:txBody>
      </p:sp>
      <p:sp>
        <p:nvSpPr>
          <p:cNvPr id="6" name="İçerik Yer Tutucusu 5"/>
          <p:cNvSpPr>
            <a:spLocks noGrp="1"/>
          </p:cNvSpPr>
          <p:nvPr>
            <p:ph sz="quarter" idx="13"/>
          </p:nvPr>
        </p:nvSpPr>
        <p:spPr>
          <a:xfrm>
            <a:off x="1331640" y="2204864"/>
            <a:ext cx="6400800" cy="4284250"/>
          </a:xfrm>
          <a:prstGeom prst="rect">
            <a:avLst/>
          </a:prstGeom>
        </p:spPr>
        <p:txBody>
          <a:bodyPr wrap="square">
            <a:spAutoFit/>
          </a:bodyPr>
          <a:lstStyle/>
          <a:p>
            <a:endParaRPr lang="tr-TR" dirty="0"/>
          </a:p>
          <a:p>
            <a:r>
              <a:rPr lang="tr-TR" dirty="0"/>
              <a:t> </a:t>
            </a:r>
            <a:r>
              <a:rPr lang="tr-TR" sz="2400" dirty="0" smtClean="0"/>
              <a:t>Erken </a:t>
            </a:r>
            <a:r>
              <a:rPr lang="tr-TR" sz="2400" dirty="0"/>
              <a:t>ergenlik</a:t>
            </a:r>
          </a:p>
          <a:p>
            <a:r>
              <a:rPr lang="tr-TR" sz="2400" dirty="0" smtClean="0"/>
              <a:t> Madde </a:t>
            </a:r>
            <a:r>
              <a:rPr lang="tr-TR" sz="2400" dirty="0"/>
              <a:t>kullanımı</a:t>
            </a:r>
          </a:p>
          <a:p>
            <a:r>
              <a:rPr lang="tr-TR" sz="2400" dirty="0" smtClean="0"/>
              <a:t> Onay </a:t>
            </a:r>
            <a:r>
              <a:rPr lang="tr-TR" sz="2400" dirty="0"/>
              <a:t>ve sosyal desteğe aşırı ihtiyaç</a:t>
            </a:r>
          </a:p>
          <a:p>
            <a:r>
              <a:rPr lang="tr-TR" sz="2400" dirty="0" smtClean="0"/>
              <a:t> Düşük </a:t>
            </a:r>
            <a:r>
              <a:rPr lang="tr-TR" sz="2400" dirty="0"/>
              <a:t>benlik saygısı</a:t>
            </a:r>
          </a:p>
          <a:p>
            <a:r>
              <a:rPr lang="tr-TR" sz="2400" dirty="0" smtClean="0"/>
              <a:t> Utangaçlık </a:t>
            </a:r>
            <a:endParaRPr lang="tr-TR" sz="2400" dirty="0"/>
          </a:p>
          <a:p>
            <a:r>
              <a:rPr lang="tr-TR" sz="2400" dirty="0" smtClean="0"/>
              <a:t> Özgüven eksikliği</a:t>
            </a:r>
          </a:p>
          <a:p>
            <a:r>
              <a:rPr lang="tr-TR" sz="2400" dirty="0"/>
              <a:t> </a:t>
            </a:r>
            <a:r>
              <a:rPr lang="tr-TR" sz="2400" dirty="0" smtClean="0"/>
              <a:t>Zayıf </a:t>
            </a:r>
            <a:r>
              <a:rPr lang="tr-TR" sz="2400" dirty="0"/>
              <a:t>sosyal beceriler</a:t>
            </a:r>
          </a:p>
          <a:p>
            <a:pPr marL="45720" indent="0">
              <a:buNone/>
            </a:pPr>
            <a:r>
              <a:rPr lang="tr-TR" sz="2400" dirty="0"/>
              <a:t>	</a:t>
            </a:r>
          </a:p>
        </p:txBody>
      </p:sp>
    </p:spTree>
    <p:extLst>
      <p:ext uri="{BB962C8B-B14F-4D97-AF65-F5344CB8AC3E}">
        <p14:creationId xmlns:p14="http://schemas.microsoft.com/office/powerpoint/2010/main" val="2200614830"/>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61</TotalTime>
  <Words>818</Words>
  <Application>Microsoft Office PowerPoint</Application>
  <PresentationFormat>Ekran Gösterisi (4:3)</PresentationFormat>
  <Paragraphs>90</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Hava Akımı</vt:lpstr>
      <vt:lpstr>PSİKOLOJİK SAĞLAMLIK ÖĞRETMEN SUNUMU</vt:lpstr>
      <vt:lpstr>PowerPoint Sunusu</vt:lpstr>
      <vt:lpstr>PowerPoint Sunusu</vt:lpstr>
      <vt:lpstr>PSİKOLOJİK SAĞLAMLIKTA BEŞ BOYUT</vt:lpstr>
      <vt:lpstr>PowerPoint Sunusu</vt:lpstr>
      <vt:lpstr>PowerPoint Sunusu</vt:lpstr>
      <vt:lpstr>PowerPoint Sunusu</vt:lpstr>
      <vt:lpstr>PowerPoint Sunusu</vt:lpstr>
      <vt:lpstr>BİREYSEL RİSK FAKTÖRLERİ</vt:lpstr>
      <vt:lpstr>AİLESEL RİSK FAKTÖRLERİ</vt:lpstr>
      <vt:lpstr>OKUL SİSTEMİ RİSK FAKTÖRLERİ</vt:lpstr>
      <vt:lpstr>AİLESEL KORUYUCU FAKTÖRLER</vt:lpstr>
      <vt:lpstr>OKUL SİSTEMİ KORUYUCU FAKTÖRLER</vt:lpstr>
      <vt:lpstr>ÇEVRESEL KORUYUCU FAKTÖRLER</vt:lpstr>
      <vt:lpstr>ÖĞRETMENLERE ÖNERİLER</vt:lpstr>
      <vt:lpstr>PowerPoint Sunusu</vt:lpstr>
      <vt:lpstr>PowerPoint Sunusu</vt:lpstr>
      <vt:lpstr>PowerPoint Sunusu</vt:lpstr>
      <vt:lpstr>PowerPoint Sunusu</vt:lpstr>
      <vt:lpstr>Öğrencilerin motivasyonlarını tetikleyin</vt:lpstr>
      <vt:lpstr>ŞEYH EDEBALİ ANADOLU İMAM HATİP LİSESİ  REHBERLİK SERVİSİ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SAĞLAMLIK ÖĞRETMEN SUNUMU</dc:title>
  <dc:creator>Rehber Ogretmen</dc:creator>
  <cp:lastModifiedBy>Rehber Ogretmen</cp:lastModifiedBy>
  <cp:revision>5</cp:revision>
  <dcterms:created xsi:type="dcterms:W3CDTF">2023-12-18T11:41:07Z</dcterms:created>
  <dcterms:modified xsi:type="dcterms:W3CDTF">2023-12-18T12:43:03Z</dcterms:modified>
</cp:coreProperties>
</file>