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4" r:id="rId9"/>
    <p:sldId id="263" r:id="rId10"/>
    <p:sldId id="266"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827455E-D623-427B-8CBB-5E632273565D}" type="datetimeFigureOut">
              <a:rPr lang="tr-TR" smtClean="0"/>
              <a:t>25.12.2023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AD5B6F-4773-4321-842A-96A2037978C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827455E-D623-427B-8CBB-5E632273565D}" type="datetimeFigureOut">
              <a:rPr lang="tr-TR" smtClean="0"/>
              <a:t>25.12.2023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AD5B6F-4773-4321-842A-96A2037978C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827455E-D623-427B-8CBB-5E632273565D}" type="datetimeFigureOut">
              <a:rPr lang="tr-TR" smtClean="0"/>
              <a:t>25.12.2023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AD5B6F-4773-4321-842A-96A2037978C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827455E-D623-427B-8CBB-5E632273565D}" type="datetimeFigureOut">
              <a:rPr lang="tr-TR" smtClean="0"/>
              <a:t>25.12.2023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AD5B6F-4773-4321-842A-96A2037978C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827455E-D623-427B-8CBB-5E632273565D}" type="datetimeFigureOut">
              <a:rPr lang="tr-TR" smtClean="0"/>
              <a:t>25.12.2023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AD5B6F-4773-4321-842A-96A2037978C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827455E-D623-427B-8CBB-5E632273565D}" type="datetimeFigureOut">
              <a:rPr lang="tr-TR" smtClean="0"/>
              <a:t>25.12.2023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AD5B6F-4773-4321-842A-96A2037978C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0827455E-D623-427B-8CBB-5E632273565D}" type="datetimeFigureOut">
              <a:rPr lang="tr-TR" smtClean="0"/>
              <a:t>25.12.2023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DAD5B6F-4773-4321-842A-96A2037978C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827455E-D623-427B-8CBB-5E632273565D}" type="datetimeFigureOut">
              <a:rPr lang="tr-TR" smtClean="0"/>
              <a:t>25.12.2023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DAD5B6F-4773-4321-842A-96A2037978C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7455E-D623-427B-8CBB-5E632273565D}" type="datetimeFigureOut">
              <a:rPr lang="tr-TR" smtClean="0"/>
              <a:t>25.12.2023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DAD5B6F-4773-4321-842A-96A2037978C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827455E-D623-427B-8CBB-5E632273565D}" type="datetimeFigureOut">
              <a:rPr lang="tr-TR" smtClean="0"/>
              <a:t>25.12.2023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AD5B6F-4773-4321-842A-96A2037978C5}"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0827455E-D623-427B-8CBB-5E632273565D}" type="datetimeFigureOut">
              <a:rPr lang="tr-TR" smtClean="0"/>
              <a:t>25.12.2023</a:t>
            </a:fld>
            <a:endParaRPr lang="tr-TR"/>
          </a:p>
        </p:txBody>
      </p:sp>
      <p:sp>
        <p:nvSpPr>
          <p:cNvPr id="9" name="Slide Number Placeholder 8"/>
          <p:cNvSpPr>
            <a:spLocks noGrp="1"/>
          </p:cNvSpPr>
          <p:nvPr>
            <p:ph type="sldNum" sz="quarter" idx="11"/>
          </p:nvPr>
        </p:nvSpPr>
        <p:spPr/>
        <p:txBody>
          <a:bodyPr/>
          <a:lstStyle/>
          <a:p>
            <a:fld id="{8DAD5B6F-4773-4321-842A-96A2037978C5}"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DAD5B6F-4773-4321-842A-96A2037978C5}"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827455E-D623-427B-8CBB-5E632273565D}" type="datetimeFigureOut">
              <a:rPr lang="tr-TR" smtClean="0"/>
              <a:t>25.12.2023</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836712"/>
            <a:ext cx="7543800" cy="1297831"/>
          </a:xfrm>
        </p:spPr>
        <p:txBody>
          <a:bodyPr/>
          <a:lstStyle/>
          <a:p>
            <a:pPr algn="ctr"/>
            <a:r>
              <a:rPr lang="tr-TR" sz="3300" b="1" dirty="0" smtClean="0">
                <a:solidFill>
                  <a:srgbClr val="0070C0"/>
                </a:solidFill>
              </a:rPr>
              <a:t>SINAVA HAZIRLIK DÖNEMİNDE VELİLERİN PSİKOLOJİK SAĞLAMLIĞI</a:t>
            </a:r>
            <a:endParaRPr lang="tr-TR" sz="3300" b="1" dirty="0">
              <a:solidFill>
                <a:srgbClr val="0070C0"/>
              </a:solidFill>
            </a:endParaRPr>
          </a:p>
        </p:txBody>
      </p:sp>
    </p:spTree>
    <p:extLst>
      <p:ext uri="{BB962C8B-B14F-4D97-AF65-F5344CB8AC3E}">
        <p14:creationId xmlns:p14="http://schemas.microsoft.com/office/powerpoint/2010/main" val="168170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7544" y="1556792"/>
            <a:ext cx="7620000" cy="4800600"/>
          </a:xfrm>
        </p:spPr>
        <p:txBody>
          <a:bodyPr>
            <a:normAutofit lnSpcReduction="10000"/>
          </a:bodyPr>
          <a:lstStyle/>
          <a:p>
            <a:pPr fontAlgn="b"/>
            <a:r>
              <a:rPr lang="tr-TR" b="1" dirty="0">
                <a:solidFill>
                  <a:srgbClr val="0070C0"/>
                </a:solidFill>
              </a:rPr>
              <a:t>Fedakarlıkları yüzüne vurmayın</a:t>
            </a:r>
            <a:r>
              <a:rPr lang="tr-TR" dirty="0"/>
              <a:t>: Yazımızın başında "onların bizi, bizim de onları seçme şansımız yoktu" demiştik. Üstelik biz istediğimiz için dünyaya geldiler. Fedakarlık, anne baba olarak bizim tercihimizdir. "Ben senin için saçımı süpürge ettim, her isteğini karşıladım, senin için kariyerimin doruk noktasındayken emekli oldum, babanla bir dönem sorunlarımız vardı, ayrılmayı düşündük ama senin için vazgeçtik" türündeki ifadelerin sonuca yönelik hiçbir katkısı yoktur.</a:t>
            </a:r>
          </a:p>
          <a:p>
            <a:pPr fontAlgn="b"/>
            <a:r>
              <a:rPr lang="tr-TR" b="1" dirty="0" smtClean="0">
                <a:solidFill>
                  <a:srgbClr val="0070C0"/>
                </a:solidFill>
              </a:rPr>
              <a:t>Sınavı </a:t>
            </a:r>
            <a:r>
              <a:rPr lang="tr-TR" b="1" dirty="0">
                <a:solidFill>
                  <a:srgbClr val="0070C0"/>
                </a:solidFill>
              </a:rPr>
              <a:t>stresini kullanmasına izin vermeyin</a:t>
            </a:r>
            <a:r>
              <a:rPr lang="tr-TR" dirty="0"/>
              <a:t>: Birçok öğrencinin sınava kısa bir süre kala </a:t>
            </a:r>
            <a:r>
              <a:rPr lang="tr-TR" dirty="0" err="1"/>
              <a:t>tepkiselleşebildiğini</a:t>
            </a:r>
            <a:r>
              <a:rPr lang="tr-TR" dirty="0"/>
              <a:t> veya alıngan olduğunu söylemiştik. Kolaylıkla sesini yükseltmek, gereksiz yere ağlamak, kapıları biraz sertçe vurmak olağan karşılanabilir. Ancak öğrenci negatif duygularını bu şekilde yansıtırken bile belirli sınırların içinde kalabileceğinin farkında olmalıdır.</a:t>
            </a:r>
          </a:p>
          <a:p>
            <a:endParaRPr lang="tr-TR" dirty="0"/>
          </a:p>
        </p:txBody>
      </p:sp>
    </p:spTree>
    <p:extLst>
      <p:ext uri="{BB962C8B-B14F-4D97-AF65-F5344CB8AC3E}">
        <p14:creationId xmlns:p14="http://schemas.microsoft.com/office/powerpoint/2010/main" val="2740958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300" b="1" dirty="0" smtClean="0">
                <a:solidFill>
                  <a:srgbClr val="0070C0"/>
                </a:solidFill>
              </a:rPr>
              <a:t>ŞEYH EDEBALİ ANADOLU İMAM HATİP LİSESİ REHBERLİK SERVİSİ</a:t>
            </a:r>
            <a:endParaRPr lang="tr-TR" sz="3300" b="1" dirty="0">
              <a:solidFill>
                <a:srgbClr val="0070C0"/>
              </a:solidFill>
            </a:endParaRPr>
          </a:p>
        </p:txBody>
      </p:sp>
      <p:pic>
        <p:nvPicPr>
          <p:cNvPr id="1026" name="Picture 2" descr="C:\Users\Rehber Ogretmen\Documents\Downloads\OKUL LOGOSU.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7" y="1628800"/>
            <a:ext cx="5160178"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78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rPr>
              <a:t>SINAVA HAZIRLANAN VELİ</a:t>
            </a:r>
            <a:endParaRPr lang="tr-TR" dirty="0">
              <a:solidFill>
                <a:srgbClr val="0070C0"/>
              </a:solidFill>
            </a:endParaRPr>
          </a:p>
        </p:txBody>
      </p:sp>
      <p:sp>
        <p:nvSpPr>
          <p:cNvPr id="3" name="İçerik Yer Tutucusu 2"/>
          <p:cNvSpPr>
            <a:spLocks noGrp="1"/>
          </p:cNvSpPr>
          <p:nvPr>
            <p:ph idx="1"/>
          </p:nvPr>
        </p:nvSpPr>
        <p:spPr/>
        <p:txBody>
          <a:bodyPr/>
          <a:lstStyle/>
          <a:p>
            <a:r>
              <a:rPr lang="tr-TR" dirty="0"/>
              <a:t>Sınava hazırlık sürecinde hem sınava hazırlanan üniversite adayı hem de aile sonucun belirsizliğinden kaynaklanan yoğun bir kaygı yaşamaktalar. Bu kaygıyı sık sık birbirlerine yansıtmakta ve ilişkiler önemli oranda bu durumdan zarar görmektedir. Bu konuda öğrenciler anne ve babalarını, veliler de çocuklarını sürekli şikâyet eder hale gelmektedirler.</a:t>
            </a:r>
          </a:p>
        </p:txBody>
      </p:sp>
    </p:spTree>
    <p:extLst>
      <p:ext uri="{BB962C8B-B14F-4D97-AF65-F5344CB8AC3E}">
        <p14:creationId xmlns:p14="http://schemas.microsoft.com/office/powerpoint/2010/main" val="284286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rPr>
              <a:t>ANNE-BABA OLARAK KABUL EDİLMESİ GEREKENLER</a:t>
            </a:r>
            <a:endParaRPr lang="tr-TR" dirty="0">
              <a:solidFill>
                <a:srgbClr val="0070C0"/>
              </a:solidFill>
            </a:endParaRPr>
          </a:p>
        </p:txBody>
      </p:sp>
      <p:sp>
        <p:nvSpPr>
          <p:cNvPr id="3" name="İçerik Yer Tutucusu 2"/>
          <p:cNvSpPr>
            <a:spLocks noGrp="1"/>
          </p:cNvSpPr>
          <p:nvPr>
            <p:ph idx="1"/>
          </p:nvPr>
        </p:nvSpPr>
        <p:spPr/>
        <p:txBody>
          <a:bodyPr/>
          <a:lstStyle/>
          <a:p>
            <a:pPr fontAlgn="b"/>
            <a:r>
              <a:rPr lang="tr-TR" dirty="0"/>
              <a:t>Çocuklarımızın sahibi değiliz, sadece anne ya da babasıyız. Onlar dünyaya gelmeden önce sorumluluklarımızı bilip kabul ettik. Birbirimizi seçme şansımız yoktu.</a:t>
            </a:r>
          </a:p>
          <a:p>
            <a:pPr fontAlgn="b"/>
            <a:r>
              <a:rPr lang="tr-TR" dirty="0"/>
              <a:t>Onların yetişkinliğe neredeyse erdiğini ve birer birey olduklarını, kendileriyle ilgili kararları verebileceklerini kabul etmeliyiz.</a:t>
            </a:r>
          </a:p>
          <a:p>
            <a:pPr fontAlgn="b"/>
            <a:r>
              <a:rPr lang="tr-TR" dirty="0"/>
              <a:t>Onları çocuk olarak algılayıp büyüdüklerini kabullenmediğimiz sürece, çocuk olarak yaşamlarına devam ederler. Yetişkin olarak algıladığımız oranda olgunlaşırlar.</a:t>
            </a:r>
          </a:p>
          <a:p>
            <a:pPr fontAlgn="b"/>
            <a:r>
              <a:rPr lang="tr-TR" dirty="0"/>
              <a:t>Ancak onları kafamızdaki yetişkin kalıbına sokmaya çalışmak bizlerden uzaklaşmalarından başka bir işe yaramaz.</a:t>
            </a:r>
          </a:p>
          <a:p>
            <a:endParaRPr lang="tr-TR" dirty="0"/>
          </a:p>
        </p:txBody>
      </p:sp>
    </p:spTree>
    <p:extLst>
      <p:ext uri="{BB962C8B-B14F-4D97-AF65-F5344CB8AC3E}">
        <p14:creationId xmlns:p14="http://schemas.microsoft.com/office/powerpoint/2010/main" val="422246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88640"/>
            <a:ext cx="7620000" cy="1143000"/>
          </a:xfrm>
        </p:spPr>
        <p:txBody>
          <a:bodyPr/>
          <a:lstStyle/>
          <a:p>
            <a:r>
              <a:rPr lang="tr-TR" sz="3300" dirty="0" smtClean="0">
                <a:solidFill>
                  <a:srgbClr val="0070C0"/>
                </a:solidFill>
              </a:rPr>
              <a:t>SINAVA HAZIRLIK DÖNEMİNE YANLIŞ ANNE-BABA TUTUMLARI</a:t>
            </a:r>
            <a:endParaRPr lang="tr-TR" sz="3300" dirty="0">
              <a:solidFill>
                <a:srgbClr val="0070C0"/>
              </a:solidFill>
            </a:endParaRPr>
          </a:p>
        </p:txBody>
      </p:sp>
      <p:sp>
        <p:nvSpPr>
          <p:cNvPr id="3" name="İçerik Yer Tutucusu 2"/>
          <p:cNvSpPr>
            <a:spLocks noGrp="1"/>
          </p:cNvSpPr>
          <p:nvPr>
            <p:ph idx="1"/>
          </p:nvPr>
        </p:nvSpPr>
        <p:spPr/>
        <p:txBody>
          <a:bodyPr>
            <a:normAutofit fontScale="92500" lnSpcReduction="10000"/>
          </a:bodyPr>
          <a:lstStyle/>
          <a:p>
            <a:pPr fontAlgn="b"/>
            <a:r>
              <a:rPr lang="tr-TR" dirty="0"/>
              <a:t>Babam sınav sonuç analizimi alıp sınav yorumu yapmaya çalışıyor. Ancak sınav sistemini iyi </a:t>
            </a:r>
            <a:r>
              <a:rPr lang="tr-TR" dirty="0" smtClean="0"/>
              <a:t>bilmediğinden AYT bölümündeki </a:t>
            </a:r>
            <a:r>
              <a:rPr lang="tr-TR" dirty="0"/>
              <a:t>tüm sorulara neden yanıt vermediğim konusunda beni eleştiriyor."</a:t>
            </a:r>
          </a:p>
          <a:p>
            <a:pPr fontAlgn="b"/>
            <a:r>
              <a:rPr lang="tr-TR" dirty="0"/>
              <a:t>"Babam sınav sonucuma bakarken başarı sırama değil sürekli puanıma göre başarımı yorumlamaya çalışıyor. Oysa her deneme sınavının farklı bir ortalaması var. Ama bir türlü anlatamıyorum."</a:t>
            </a:r>
          </a:p>
          <a:p>
            <a:pPr fontAlgn="b"/>
            <a:r>
              <a:rPr lang="tr-TR" dirty="0"/>
              <a:t>"Annem gazete ve dergilerdeki sınavla ilgili haberleri kesip </a:t>
            </a:r>
            <a:r>
              <a:rPr lang="tr-TR" dirty="0" err="1"/>
              <a:t>kesip</a:t>
            </a:r>
            <a:r>
              <a:rPr lang="tr-TR" dirty="0"/>
              <a:t> önüme koyuyor. Bu bilgiler en doğru şekilde zaten okulda bize aktarılıyor ama beni anlamıyor."</a:t>
            </a:r>
          </a:p>
          <a:p>
            <a:pPr fontAlgn="b"/>
            <a:r>
              <a:rPr lang="tr-TR" dirty="0"/>
              <a:t>"Ben test çözerken annem ya da babam başıma dikilip süre tutuyorlar. Sabit zamanda çözdüğüm soru sayısını ölçmeye çalışıyorlar. Bu durum beni çok geriyor."</a:t>
            </a:r>
          </a:p>
          <a:p>
            <a:pPr fontAlgn="b"/>
            <a:r>
              <a:rPr lang="tr-TR" dirty="0"/>
              <a:t>"Annem ya da babam her gün kaç soru çözdüğümü öğrenmeden uyuyamıyorlar."</a:t>
            </a:r>
          </a:p>
          <a:p>
            <a:pPr fontAlgn="b"/>
            <a:r>
              <a:rPr lang="tr-TR" dirty="0"/>
              <a:t>"Babam bana ders çalışma programı yaptı ve bunu uygulayıp uygulamadığımı kontrol etmeye çalışıyor. Yeter </a:t>
            </a:r>
            <a:r>
              <a:rPr lang="tr-TR" dirty="0" smtClean="0"/>
              <a:t>artık!</a:t>
            </a:r>
            <a:endParaRPr lang="tr-TR" dirty="0"/>
          </a:p>
          <a:p>
            <a:pPr marL="114300" indent="0">
              <a:buNone/>
            </a:pPr>
            <a:endParaRPr lang="tr-TR" dirty="0"/>
          </a:p>
        </p:txBody>
      </p:sp>
    </p:spTree>
    <p:extLst>
      <p:ext uri="{BB962C8B-B14F-4D97-AF65-F5344CB8AC3E}">
        <p14:creationId xmlns:p14="http://schemas.microsoft.com/office/powerpoint/2010/main" val="350179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rPr>
              <a:t>NE YAPMALIYIZ?</a:t>
            </a:r>
            <a:endParaRPr lang="tr-TR" dirty="0">
              <a:solidFill>
                <a:srgbClr val="0070C0"/>
              </a:solidFill>
            </a:endParaRPr>
          </a:p>
        </p:txBody>
      </p:sp>
      <p:sp>
        <p:nvSpPr>
          <p:cNvPr id="3" name="İçerik Yer Tutucusu 2"/>
          <p:cNvSpPr>
            <a:spLocks noGrp="1"/>
          </p:cNvSpPr>
          <p:nvPr>
            <p:ph idx="1"/>
          </p:nvPr>
        </p:nvSpPr>
        <p:spPr/>
        <p:txBody>
          <a:bodyPr>
            <a:normAutofit fontScale="85000" lnSpcReduction="20000"/>
          </a:bodyPr>
          <a:lstStyle/>
          <a:p>
            <a:pPr fontAlgn="b"/>
            <a:r>
              <a:rPr lang="tr-TR" b="1" dirty="0">
                <a:solidFill>
                  <a:srgbClr val="0070C0"/>
                </a:solidFill>
              </a:rPr>
              <a:t>Olağanüstü davranmayın</a:t>
            </a:r>
            <a:r>
              <a:rPr lang="tr-TR" dirty="0"/>
              <a:t>: Sınava hazırlık süresince veya sınava kısa bir süre kaldığında evdeki düzen ve genel hava "her zamanki gibi" olmalı. Örneğin sınava bir hafta kala annenin çocuğuna en sevdiği yemekleri yapması bile olağanüstü davranma tanımına uymaktadır.</a:t>
            </a:r>
          </a:p>
          <a:p>
            <a:pPr fontAlgn="b"/>
            <a:r>
              <a:rPr lang="tr-TR" b="1" dirty="0" smtClean="0">
                <a:solidFill>
                  <a:srgbClr val="0070C0"/>
                </a:solidFill>
              </a:rPr>
              <a:t>Sorumluluk </a:t>
            </a:r>
            <a:r>
              <a:rPr lang="tr-TR" b="1" dirty="0">
                <a:solidFill>
                  <a:srgbClr val="0070C0"/>
                </a:solidFill>
              </a:rPr>
              <a:t>ve özgüvenin önemi</a:t>
            </a:r>
            <a:r>
              <a:rPr lang="tr-TR" dirty="0"/>
              <a:t>: Öğrenciye sınava hazırlanıyor diye hiç sorumluluk vermemek de doğru değildir. Üstesinden gelemeyeceği sorumluluklar vermek de özgüvenini olumsuz etkileyebilir. Öreğin kendi odasını toplaması, eve ait alış veriş yapmak, sofra hazırlama veya toplamak doğal sorumluluklardır.</a:t>
            </a:r>
          </a:p>
          <a:p>
            <a:pPr fontAlgn="b"/>
            <a:r>
              <a:rPr lang="tr-TR" b="1" dirty="0" smtClean="0">
                <a:solidFill>
                  <a:srgbClr val="0070C0"/>
                </a:solidFill>
              </a:rPr>
              <a:t>Gençlik </a:t>
            </a:r>
            <a:r>
              <a:rPr lang="tr-TR" b="1" dirty="0">
                <a:solidFill>
                  <a:srgbClr val="0070C0"/>
                </a:solidFill>
              </a:rPr>
              <a:t>döneminde olduğunu unutmayın</a:t>
            </a:r>
            <a:r>
              <a:rPr lang="tr-TR" dirty="0"/>
              <a:t>: Sınava hazırlık sürecinde ergenlik döneminin en zorlu dönemleri atlatılmış olsa bile unutmayın ki çocuğunuz ergenlik dönemini henüz bitirmedi. Ondan tipik yetişkin davranışları sergilemesini beklemeyin.</a:t>
            </a:r>
          </a:p>
          <a:p>
            <a:pPr fontAlgn="b"/>
            <a:r>
              <a:rPr lang="tr-TR" b="1" dirty="0" smtClean="0">
                <a:solidFill>
                  <a:srgbClr val="0070C0"/>
                </a:solidFill>
              </a:rPr>
              <a:t>Sevgiyi </a:t>
            </a:r>
            <a:r>
              <a:rPr lang="tr-TR" b="1" dirty="0">
                <a:solidFill>
                  <a:srgbClr val="0070C0"/>
                </a:solidFill>
              </a:rPr>
              <a:t>şartlı sunmayın</a:t>
            </a:r>
            <a:r>
              <a:rPr lang="tr-TR" dirty="0"/>
              <a:t>: Birçok öğrencimiz üniversiteye girememe durumunda anne ve babalarının kendilerine yönelik sevgi ve güvenlerini kaybedeceklerini düşünmektedirler. "Başarılı olursam beni daha çok severler" düşüncesine öğrencilerimizde rastlamaktayız. Başarılı ya da başarısız her koşulda onların yanında olabileceğimizi onlara hissettirmeliyiz. Problemleri çözmeye değil anlamaya çalışın.</a:t>
            </a:r>
          </a:p>
          <a:p>
            <a:endParaRPr lang="tr-TR" dirty="0"/>
          </a:p>
        </p:txBody>
      </p:sp>
    </p:spTree>
    <p:extLst>
      <p:ext uri="{BB962C8B-B14F-4D97-AF65-F5344CB8AC3E}">
        <p14:creationId xmlns:p14="http://schemas.microsoft.com/office/powerpoint/2010/main" val="426794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fontAlgn="b"/>
            <a:r>
              <a:rPr lang="tr-TR" b="1" dirty="0">
                <a:solidFill>
                  <a:srgbClr val="0070C0"/>
                </a:solidFill>
              </a:rPr>
              <a:t>Ya olmazsa?" sorusunu birlikte yanıtlayın</a:t>
            </a:r>
            <a:r>
              <a:rPr lang="tr-TR" dirty="0"/>
              <a:t>: "Bu yıl üniversite olmazsa" hangi alternatiflerin gündeme geleceği mutlaka önceden belirlenmeli. Alternatifsizlik var olan olağan gerginlik ve kaygıyı, aşılması güç bir boyuta getirebilir.</a:t>
            </a:r>
          </a:p>
          <a:p>
            <a:pPr fontAlgn="b"/>
            <a:r>
              <a:rPr lang="tr-TR" dirty="0" smtClean="0"/>
              <a:t>"</a:t>
            </a:r>
            <a:r>
              <a:rPr lang="tr-TR" b="1" dirty="0">
                <a:solidFill>
                  <a:srgbClr val="0070C0"/>
                </a:solidFill>
              </a:rPr>
              <a:t>Okursan hem kendini hem de bizi kurtarırsın</a:t>
            </a:r>
            <a:r>
              <a:rPr lang="tr-TR" dirty="0"/>
              <a:t>" türünde kahramanlık rolleri yüklemeyin: Toplumdaki sınıf atlama çabası, ekonomik kaygıları giderme yolu hep "iyi bir meslek" düşüncesini de beraberinde getirmektedir. İyi bir meslek hedefine ise iyi bir üniversite yoluyla ulaşma çabası bazen ailelerin çocuklarına kaldıramayacakları sorumluluk türleri yüklemelerine neden olmaktadır.</a:t>
            </a:r>
          </a:p>
          <a:p>
            <a:pPr fontAlgn="b"/>
            <a:r>
              <a:rPr lang="tr-TR" b="1" dirty="0" smtClean="0">
                <a:solidFill>
                  <a:srgbClr val="0070C0"/>
                </a:solidFill>
              </a:rPr>
              <a:t>Huzurlu </a:t>
            </a:r>
            <a:r>
              <a:rPr lang="tr-TR" b="1" dirty="0">
                <a:solidFill>
                  <a:srgbClr val="0070C0"/>
                </a:solidFill>
              </a:rPr>
              <a:t>bir ortam yaratın</a:t>
            </a:r>
            <a:r>
              <a:rPr lang="tr-TR" dirty="0"/>
              <a:t>: Her ailede zaman zaman olağan sayılabilecek tartışma ve çekişmeler olmaktadır. Olağan tartışmalar sağlıklı iletişimin de göstergesidir. Ancak tartışmaların huzuru bozacak düzeye gelmemesine özen gösterin.</a:t>
            </a:r>
          </a:p>
          <a:p>
            <a:endParaRPr lang="tr-TR" dirty="0"/>
          </a:p>
        </p:txBody>
      </p:sp>
    </p:spTree>
    <p:extLst>
      <p:ext uri="{BB962C8B-B14F-4D97-AF65-F5344CB8AC3E}">
        <p14:creationId xmlns:p14="http://schemas.microsoft.com/office/powerpoint/2010/main" val="97184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fontAlgn="b"/>
            <a:r>
              <a:rPr lang="tr-TR" b="1" dirty="0">
                <a:solidFill>
                  <a:srgbClr val="0070C0"/>
                </a:solidFill>
              </a:rPr>
              <a:t>Ders çalışma davranışını önemseyin</a:t>
            </a:r>
            <a:r>
              <a:rPr lang="tr-TR" dirty="0"/>
              <a:t>: </a:t>
            </a:r>
            <a:r>
              <a:rPr lang="tr-TR" sz="2500" dirty="0"/>
              <a:t>Az sayıda da olsa bazı öğrencilerimiz ders çalışırken evdekilerin yeterli özeni göstermediğini belirtmektedirler. Öğrenci ders çalışırken televizyonun sesini kısmak, daha alçak sesle konuşmaya özen göstermek, onun ders çalışma davranışını önemsemek anlamına gelmektedir</a:t>
            </a:r>
            <a:r>
              <a:rPr lang="tr-TR" dirty="0"/>
              <a:t>.</a:t>
            </a:r>
          </a:p>
          <a:p>
            <a:pPr fontAlgn="b"/>
            <a:r>
              <a:rPr lang="tr-TR" dirty="0"/>
              <a:t>*"</a:t>
            </a:r>
            <a:r>
              <a:rPr lang="tr-TR" b="1" dirty="0">
                <a:solidFill>
                  <a:srgbClr val="0070C0"/>
                </a:solidFill>
              </a:rPr>
              <a:t>Yasaklamak" yerine "kısıtlamak</a:t>
            </a:r>
            <a:r>
              <a:rPr lang="tr-TR" sz="2500" dirty="0"/>
              <a:t>": Çocuğunuzun tüm yaşamını sadece ders çalışma davranışıyla doldurmasını gelmesini beklemeyin. Dersin dışında her şeyi yasaklamak, başarıyı getirmeyecektir. Ders dışı etkinliklerin bir kısmını öğrenci kendi isteğiyle kısıtlamalıdır.</a:t>
            </a:r>
          </a:p>
          <a:p>
            <a:pPr fontAlgn="b"/>
            <a:r>
              <a:rPr lang="tr-TR" dirty="0"/>
              <a:t>*</a:t>
            </a:r>
            <a:r>
              <a:rPr lang="tr-TR" b="1" dirty="0">
                <a:solidFill>
                  <a:srgbClr val="0070C0"/>
                </a:solidFill>
              </a:rPr>
              <a:t>Anlaşma yapın</a:t>
            </a:r>
            <a:r>
              <a:rPr lang="tr-TR" dirty="0"/>
              <a:t>: </a:t>
            </a:r>
            <a:r>
              <a:rPr lang="tr-TR" sz="2500" dirty="0"/>
              <a:t>Son yıllarda sınava hazırlık sürecinde cep telefonu ve özellikle bilgisayarın bilinçli kullanılmamasının sorun haline geldiğini görmekteyiz. Bu konuda aile bireylerinin yazılı bir anlaşma yapıp uyulacak kuralları beklide esprili bir dille maddeler halinde sıralaması ve imzalaması iyi bir yöntem olabilir</a:t>
            </a:r>
            <a:r>
              <a:rPr lang="tr-TR" dirty="0"/>
              <a:t>.</a:t>
            </a:r>
          </a:p>
          <a:p>
            <a:pPr fontAlgn="b"/>
            <a:r>
              <a:rPr lang="tr-TR" dirty="0"/>
              <a:t>*</a:t>
            </a:r>
            <a:r>
              <a:rPr lang="tr-TR" b="1" dirty="0">
                <a:solidFill>
                  <a:srgbClr val="0070C0"/>
                </a:solidFill>
              </a:rPr>
              <a:t>Güvenin ifadesi</a:t>
            </a:r>
            <a:r>
              <a:rPr lang="tr-TR" dirty="0"/>
              <a:t>: </a:t>
            </a:r>
            <a:r>
              <a:rPr lang="tr-TR" sz="2500" dirty="0"/>
              <a:t>Anne ve babaların "sana güveniyorum" ifadesini öğrenciler genelde "senden bekliyorum" şeklinde algıladıklarından. Bu ifadeyi sıkça kullanmak olumlu bir etki yaratmamaktadır. Hatta kaygıyı artırabilmektedir. Eğer çocuğunuzun gerçekten çalıştığını gözleyebiliyorsanız "ne kadar emek harcadığını görüyorum, hiçbir emek karşılıksız kalmaz" demek daha etkili olabilir.</a:t>
            </a:r>
          </a:p>
          <a:p>
            <a:endParaRPr lang="tr-TR" dirty="0"/>
          </a:p>
        </p:txBody>
      </p:sp>
    </p:spTree>
    <p:extLst>
      <p:ext uri="{BB962C8B-B14F-4D97-AF65-F5344CB8AC3E}">
        <p14:creationId xmlns:p14="http://schemas.microsoft.com/office/powerpoint/2010/main" val="176063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fontAlgn="b"/>
            <a:r>
              <a:rPr lang="tr-TR" b="1" dirty="0">
                <a:solidFill>
                  <a:srgbClr val="0070C0"/>
                </a:solidFill>
              </a:rPr>
              <a:t>Üstün beklentiler oluşturmayın</a:t>
            </a:r>
            <a:r>
              <a:rPr lang="tr-TR" dirty="0"/>
              <a:t>: Her çocuk anne ve babası için dünyanın en güzel ve en zeki çocuğudur. Ancak her insanın yeteneklerinin sınırı ve ölçüsü vardır. Öğrenciyi sınırlarının üstünde zorlamak, ulaşamayacağı hedefler konusunda ısrarcı olmak gerginlik, kaygı, başarısızlık, güvensizlik ve mutsuzluk sonuçlarını doğurur.</a:t>
            </a:r>
          </a:p>
          <a:p>
            <a:pPr fontAlgn="b"/>
            <a:r>
              <a:rPr lang="tr-TR" b="1" dirty="0" smtClean="0">
                <a:solidFill>
                  <a:srgbClr val="0070C0"/>
                </a:solidFill>
              </a:rPr>
              <a:t>Bilgili </a:t>
            </a:r>
            <a:r>
              <a:rPr lang="tr-TR" b="1" dirty="0">
                <a:solidFill>
                  <a:srgbClr val="0070C0"/>
                </a:solidFill>
              </a:rPr>
              <a:t>olmaktan çok sağlıklı olmak</a:t>
            </a:r>
            <a:r>
              <a:rPr lang="tr-TR" dirty="0"/>
              <a:t>: Sınava giren öğrencinin önce sağlıklı olması gerekmektedir. Eğer sağlıklı ise bilgilerini kullanabilecektir. Sağlığın başarıdan daha önemli bir değer olduğu unutulmamalıdır. Ancak sınava bir hafta kala anne ve baba bu anlamda fazla kaygılı davranıp çocuğunu bir hafta boyunca eve hapsetmek gibi bir önlem de almaya kalkmamalıdır.</a:t>
            </a:r>
          </a:p>
          <a:p>
            <a:endParaRPr lang="tr-TR" dirty="0"/>
          </a:p>
        </p:txBody>
      </p:sp>
    </p:spTree>
    <p:extLst>
      <p:ext uri="{BB962C8B-B14F-4D97-AF65-F5344CB8AC3E}">
        <p14:creationId xmlns:p14="http://schemas.microsoft.com/office/powerpoint/2010/main" val="901804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solidFill>
                  <a:srgbClr val="0070C0"/>
                </a:solidFill>
              </a:rPr>
              <a:t>Karşılaştırmalardan uzak durun</a:t>
            </a:r>
            <a:r>
              <a:rPr lang="tr-TR" dirty="0"/>
              <a:t>: Anne babalarda çok sık gördüğümüz bir davranış türü de belki motivasyon amaçlı başvurulan, ama asla motivasyon yaratmayan, çocuğunun başarısını yakın çevredeki diğer çocukların başarısıyla karşılaştırma eğilimidir. "Komşunun kızı gece ikiye kadar çalışıyormuş, bütün gece ışığının açık kaldığını görüyorum. Üstelik ev işlerinde annesine yardım da ediyor. Onların ekonomik durumları iyi değil, ama çocuk zehir gibi, nasıl da çalışıyor, sen neden çalışmıyorsun anlamıyorum, yediğin önünde yemediğin arkanda, kendine ait odan var, odanda hiçbir eksiğin yok, her istediğini yapıyoruz ama yine de seni çalıştıramıyoruz" türünde bir konuşma genellikle tartışmayla biter.</a:t>
            </a:r>
          </a:p>
        </p:txBody>
      </p:sp>
    </p:spTree>
    <p:extLst>
      <p:ext uri="{BB962C8B-B14F-4D97-AF65-F5344CB8AC3E}">
        <p14:creationId xmlns:p14="http://schemas.microsoft.com/office/powerpoint/2010/main" val="775594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TotalTime>
  <Words>1095</Words>
  <Application>Microsoft Office PowerPoint</Application>
  <PresentationFormat>Ekran Gösterisi (4:3)</PresentationFormat>
  <Paragraphs>33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Bitişiklik</vt:lpstr>
      <vt:lpstr>SINAVA HAZIRLIK DÖNEMİNDE VELİLERİN PSİKOLOJİK SAĞLAMLIĞI</vt:lpstr>
      <vt:lpstr>SINAVA HAZIRLANAN VELİ</vt:lpstr>
      <vt:lpstr>ANNE-BABA OLARAK KABUL EDİLMESİ GEREKENLER</vt:lpstr>
      <vt:lpstr>SINAVA HAZIRLIK DÖNEMİNE YANLIŞ ANNE-BABA TUTUMLARI</vt:lpstr>
      <vt:lpstr>NE YAPMALIYIZ?</vt:lpstr>
      <vt:lpstr>PowerPoint Sunusu</vt:lpstr>
      <vt:lpstr>PowerPoint Sunusu</vt:lpstr>
      <vt:lpstr>PowerPoint Sunusu</vt:lpstr>
      <vt:lpstr>PowerPoint Sunusu</vt:lpstr>
      <vt:lpstr>PowerPoint Sunusu</vt:lpstr>
      <vt:lpstr>ŞEYH EDEBALİ ANADOLU İMAM HATİP LİSESİ REHBERLİK SERVİSİ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SINAVA HAZIRLIK DÖNEMİNDE VELİLERİN PSİKOLOJİK SAĞLAMLIĞI</dc:title>
  <dc:creator>Rehber Ogretmen</dc:creator>
  <cp:lastModifiedBy>Rehber Ogretmen</cp:lastModifiedBy>
  <cp:revision>3</cp:revision>
  <dcterms:created xsi:type="dcterms:W3CDTF">2023-12-25T11:58:26Z</dcterms:created>
  <dcterms:modified xsi:type="dcterms:W3CDTF">2023-12-25T12:45:08Z</dcterms:modified>
</cp:coreProperties>
</file>