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58" r:id="rId6"/>
    <p:sldId id="261" r:id="rId7"/>
    <p:sldId id="262" r:id="rId8"/>
    <p:sldId id="263" r:id="rId9"/>
    <p:sldId id="264" r:id="rId10"/>
    <p:sldId id="265" r:id="rId11"/>
    <p:sldId id="269" r:id="rId12"/>
    <p:sldId id="270" r:id="rId13"/>
    <p:sldId id="271" r:id="rId14"/>
    <p:sldId id="272"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A960548D-9607-4874-9BCE-147BECC3BDA6}" type="datetimeFigureOut">
              <a:rPr lang="tr-TR" smtClean="0"/>
              <a:t>26.12.2023</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C3FACB30-777C-4D7F-8AA6-0F2A00EDB1FD}"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960548D-9607-4874-9BCE-147BECC3BDA6}" type="datetimeFigureOut">
              <a:rPr lang="tr-TR" smtClean="0"/>
              <a:t>26.12.2023</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C3FACB30-777C-4D7F-8AA6-0F2A00EDB1F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960548D-9607-4874-9BCE-147BECC3BDA6}" type="datetimeFigureOut">
              <a:rPr lang="tr-TR" smtClean="0"/>
              <a:t>26.12.2023</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C3FACB30-777C-4D7F-8AA6-0F2A00EDB1F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960548D-9607-4874-9BCE-147BECC3BDA6}" type="datetimeFigureOut">
              <a:rPr lang="tr-TR" smtClean="0"/>
              <a:t>26.12.2023</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C3FACB30-777C-4D7F-8AA6-0F2A00EDB1F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A960548D-9607-4874-9BCE-147BECC3BDA6}" type="datetimeFigureOut">
              <a:rPr lang="tr-TR" smtClean="0"/>
              <a:t>26.12.2023</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C3FACB30-777C-4D7F-8AA6-0F2A00EDB1FD}"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960548D-9607-4874-9BCE-147BECC3BDA6}" type="datetimeFigureOut">
              <a:rPr lang="tr-TR" smtClean="0"/>
              <a:t>26.12.2023</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C3FACB30-777C-4D7F-8AA6-0F2A00EDB1F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A960548D-9607-4874-9BCE-147BECC3BDA6}" type="datetimeFigureOut">
              <a:rPr lang="tr-TR" smtClean="0"/>
              <a:t>26.12.2023</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C3FACB30-777C-4D7F-8AA6-0F2A00EDB1F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A960548D-9607-4874-9BCE-147BECC3BDA6}" type="datetimeFigureOut">
              <a:rPr lang="tr-TR" smtClean="0"/>
              <a:t>26.12.2023</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C3FACB30-777C-4D7F-8AA6-0F2A00EDB1F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A960548D-9607-4874-9BCE-147BECC3BDA6}" type="datetimeFigureOut">
              <a:rPr lang="tr-TR" smtClean="0"/>
              <a:t>26.12.2023</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C3FACB30-777C-4D7F-8AA6-0F2A00EDB1FD}"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960548D-9607-4874-9BCE-147BECC3BDA6}" type="datetimeFigureOut">
              <a:rPr lang="tr-TR" smtClean="0"/>
              <a:t>26.12.2023</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C3FACB30-777C-4D7F-8AA6-0F2A00EDB1F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A960548D-9607-4874-9BCE-147BECC3BDA6}" type="datetimeFigureOut">
              <a:rPr lang="tr-TR" smtClean="0"/>
              <a:t>26.12.2023</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C3FACB30-777C-4D7F-8AA6-0F2A00EDB1FD}"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960548D-9607-4874-9BCE-147BECC3BDA6}" type="datetimeFigureOut">
              <a:rPr lang="tr-TR" smtClean="0"/>
              <a:t>26.12.2023</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3FACB30-777C-4D7F-8AA6-0F2A00EDB1FD}"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Word_97_-_2003_Belgesi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solidFill>
                  <a:srgbClr val="00B050"/>
                </a:solidFill>
              </a:rPr>
              <a:t>KARAR VERME BECERİLERİ</a:t>
            </a:r>
            <a:endParaRPr lang="tr-TR" b="1" dirty="0">
              <a:solidFill>
                <a:srgbClr val="00B050"/>
              </a:solidFill>
            </a:endParaRP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266015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rgbClr val="00B050"/>
                </a:solidFill>
                <a:effectLst/>
              </a:rPr>
              <a:t>KARAR VERME BİÇİMLERİ</a:t>
            </a:r>
            <a:endParaRPr lang="tr-TR" b="1" dirty="0">
              <a:solidFill>
                <a:srgbClr val="00B050"/>
              </a:solidFill>
              <a:effectLst/>
            </a:endParaRPr>
          </a:p>
        </p:txBody>
      </p:sp>
      <p:graphicFrame>
        <p:nvGraphicFramePr>
          <p:cNvPr id="4" name="İçerik Yer Tutucusu 3"/>
          <p:cNvGraphicFramePr>
            <a:graphicFrameLocks noGrp="1" noChangeAspect="1"/>
          </p:cNvGraphicFramePr>
          <p:nvPr>
            <p:ph idx="1"/>
            <p:extLst>
              <p:ext uri="{D42A27DB-BD31-4B8C-83A1-F6EECF244321}">
                <p14:modId xmlns:p14="http://schemas.microsoft.com/office/powerpoint/2010/main" val="2071611942"/>
              </p:ext>
            </p:extLst>
          </p:nvPr>
        </p:nvGraphicFramePr>
        <p:xfrm>
          <a:off x="1259632" y="1340768"/>
          <a:ext cx="7344816" cy="5256584"/>
        </p:xfrm>
        <a:graphic>
          <a:graphicData uri="http://schemas.openxmlformats.org/presentationml/2006/ole">
            <mc:AlternateContent xmlns:mc="http://schemas.openxmlformats.org/markup-compatibility/2006">
              <mc:Choice xmlns:v="urn:schemas-microsoft-com:vml" Requires="v">
                <p:oleObj spid="_x0000_s1027" name="Document" r:id="rId3" imgW="7781525" imgH="6356923" progId="Word.Document.8">
                  <p:embed/>
                </p:oleObj>
              </mc:Choice>
              <mc:Fallback>
                <p:oleObj name="Document" r:id="rId3" imgW="7781525" imgH="6356923" progId="Word.Document.8">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1340768"/>
                        <a:ext cx="7344816" cy="525658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38279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noChangeAspect="1"/>
          </p:cNvGraphicFramePr>
          <p:nvPr>
            <p:ph idx="1"/>
            <p:extLst>
              <p:ext uri="{D42A27DB-BD31-4B8C-83A1-F6EECF244321}">
                <p14:modId xmlns:p14="http://schemas.microsoft.com/office/powerpoint/2010/main" val="3028888381"/>
              </p:ext>
            </p:extLst>
          </p:nvPr>
        </p:nvGraphicFramePr>
        <p:xfrm>
          <a:off x="1435100" y="1559513"/>
          <a:ext cx="7499350" cy="4577174"/>
        </p:xfrm>
        <a:graphic>
          <a:graphicData uri="http://schemas.openxmlformats.org/presentationml/2006/ole">
            <mc:AlternateContent xmlns:mc="http://schemas.openxmlformats.org/markup-compatibility/2006">
              <mc:Choice xmlns:v="urn:schemas-microsoft-com:vml" Requires="v">
                <p:oleObj spid="_x0000_s2051" name="Belge" r:id="rId3" imgW="7919587" imgH="4833894" progId="Word.Document.8">
                  <p:embed/>
                </p:oleObj>
              </mc:Choice>
              <mc:Fallback>
                <p:oleObj name="Belge" r:id="rId3" imgW="7919587" imgH="4833894" progId="Word.Document.8">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5100" y="1559513"/>
                        <a:ext cx="7499350" cy="4577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0770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smtClean="0">
                <a:solidFill>
                  <a:srgbClr val="00B050"/>
                </a:solidFill>
                <a:effectLst/>
              </a:rPr>
              <a:t>KARARSIZLIKLA BAŞ ETME</a:t>
            </a:r>
            <a:endParaRPr lang="tr-TR" b="1" dirty="0">
              <a:solidFill>
                <a:srgbClr val="00B050"/>
              </a:solidFill>
              <a:effectLst/>
            </a:endParaRPr>
          </a:p>
        </p:txBody>
      </p:sp>
      <p:sp>
        <p:nvSpPr>
          <p:cNvPr id="3" name="İçerik Yer Tutucusu 2"/>
          <p:cNvSpPr>
            <a:spLocks noGrp="1"/>
          </p:cNvSpPr>
          <p:nvPr>
            <p:ph idx="1"/>
          </p:nvPr>
        </p:nvSpPr>
        <p:spPr/>
        <p:txBody>
          <a:bodyPr>
            <a:normAutofit fontScale="85000" lnSpcReduction="10000"/>
          </a:bodyPr>
          <a:lstStyle/>
          <a:p>
            <a:pPr marL="82296" indent="0" algn="ctr">
              <a:buNone/>
              <a:defRPr/>
            </a:pPr>
            <a:r>
              <a:rPr lang="tr-TR" dirty="0">
                <a:effectLst>
                  <a:outerShdw blurRad="38100" dist="38100" dir="2700000" algn="tl">
                    <a:srgbClr val="C0C0C0"/>
                  </a:outerShdw>
                </a:effectLst>
              </a:rPr>
              <a:t>Sorumluluk almaktan çekinmeyin.</a:t>
            </a:r>
            <a:endParaRPr lang="tr-TR" dirty="0"/>
          </a:p>
          <a:p>
            <a:pPr>
              <a:defRPr/>
            </a:pPr>
            <a:r>
              <a:rPr lang="tr-TR" dirty="0"/>
              <a:t> </a:t>
            </a:r>
            <a:r>
              <a:rPr lang="tr-TR" dirty="0">
                <a:effectLst>
                  <a:outerShdw blurRad="38100" dist="38100" dir="2700000" algn="tl">
                    <a:srgbClr val="C0C0C0"/>
                  </a:outerShdw>
                </a:effectLst>
              </a:rPr>
              <a:t>Karar verme ve hatalardan öğrenme yeteneğinize güvenin</a:t>
            </a:r>
            <a:r>
              <a:rPr lang="tr-TR" dirty="0"/>
              <a:t>.</a:t>
            </a:r>
          </a:p>
          <a:p>
            <a:pPr>
              <a:defRPr/>
            </a:pPr>
            <a:r>
              <a:rPr lang="tr-TR" dirty="0">
                <a:effectLst>
                  <a:outerShdw blurRad="38100" dist="38100" dir="2700000" algn="tl">
                    <a:srgbClr val="C0C0C0"/>
                  </a:outerShdw>
                </a:effectLst>
              </a:rPr>
              <a:t>Kendiniz için gerçekçi olmayan beklentiler belirlemeyin.</a:t>
            </a:r>
          </a:p>
          <a:p>
            <a:pPr>
              <a:defRPr/>
            </a:pPr>
            <a:r>
              <a:rPr lang="tr-TR" dirty="0">
                <a:effectLst>
                  <a:outerShdw blurRad="38100" dist="38100" dir="2700000" algn="tl">
                    <a:srgbClr val="C0C0C0"/>
                  </a:outerShdw>
                </a:effectLst>
              </a:rPr>
              <a:t>Çok gerekmediği sürece, ani kararlar vermeyin!..</a:t>
            </a:r>
            <a:endParaRPr lang="tr-TR" dirty="0"/>
          </a:p>
          <a:p>
            <a:pPr>
              <a:defRPr/>
            </a:pPr>
            <a:r>
              <a:rPr lang="tr-TR" dirty="0">
                <a:effectLst>
                  <a:outerShdw blurRad="38100" dist="38100" dir="2700000" algn="tl">
                    <a:srgbClr val="C0C0C0"/>
                  </a:outerShdw>
                </a:effectLst>
              </a:rPr>
              <a:t>S</a:t>
            </a:r>
            <a:r>
              <a:rPr lang="tr-TR" dirty="0" smtClean="0">
                <a:effectLst>
                  <a:outerShdw blurRad="38100" dist="38100" dir="2700000" algn="tl">
                    <a:srgbClr val="C0C0C0"/>
                  </a:outerShdw>
                </a:effectLst>
              </a:rPr>
              <a:t>adece </a:t>
            </a:r>
            <a:r>
              <a:rPr lang="tr-TR" dirty="0">
                <a:effectLst>
                  <a:outerShdw blurRad="38100" dist="38100" dir="2700000" algn="tl">
                    <a:srgbClr val="C0C0C0"/>
                  </a:outerShdw>
                </a:effectLst>
              </a:rPr>
              <a:t>daha çabuk ve rahat ulaşacağınız bir </a:t>
            </a:r>
            <a:r>
              <a:rPr lang="tr-TR" dirty="0" smtClean="0">
                <a:effectLst>
                  <a:outerShdw blurRad="38100" dist="38100" dir="2700000" algn="tl">
                    <a:srgbClr val="C0C0C0"/>
                  </a:outerShdw>
                </a:effectLst>
              </a:rPr>
              <a:t>sonuç için </a:t>
            </a:r>
            <a:r>
              <a:rPr lang="tr-TR" dirty="0">
                <a:effectLst>
                  <a:outerShdw blurRad="38100" dist="38100" dir="2700000" algn="tl">
                    <a:srgbClr val="C0C0C0"/>
                  </a:outerShdw>
                </a:effectLst>
              </a:rPr>
              <a:t>daha az uygun bir seçim yapmayın.</a:t>
            </a:r>
            <a:endParaRPr lang="tr-TR" dirty="0"/>
          </a:p>
          <a:p>
            <a:pPr>
              <a:defRPr/>
            </a:pPr>
            <a:r>
              <a:rPr lang="tr-TR" dirty="0">
                <a:effectLst>
                  <a:outerShdw blurRad="38100" dist="38100" dir="2700000" algn="tl">
                    <a:srgbClr val="C0C0C0"/>
                  </a:outerShdw>
                </a:effectLst>
              </a:rPr>
              <a:t>Gereksiz yere harekete geçmeyin bazen de hiç bir şey yapmamak ve beklemek en iyi çözümdür.</a:t>
            </a:r>
            <a:br>
              <a:rPr lang="tr-TR" dirty="0">
                <a:effectLst>
                  <a:outerShdw blurRad="38100" dist="38100" dir="2700000" algn="tl">
                    <a:srgbClr val="C0C0C0"/>
                  </a:outerShdw>
                </a:effectLst>
              </a:rPr>
            </a:br>
            <a:endParaRPr lang="tr-TR" dirty="0"/>
          </a:p>
          <a:p>
            <a:endParaRPr lang="tr-TR" dirty="0"/>
          </a:p>
        </p:txBody>
      </p:sp>
    </p:spTree>
    <p:extLst>
      <p:ext uri="{BB962C8B-B14F-4D97-AF65-F5344CB8AC3E}">
        <p14:creationId xmlns:p14="http://schemas.microsoft.com/office/powerpoint/2010/main" val="414417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ŞEYH EDEBALİ ANADOLU İMAM HATİP LİSESİ REHBERLİK SERVİSİ</a:t>
            </a:r>
            <a:endParaRPr lang="tr-TR" dirty="0"/>
          </a:p>
        </p:txBody>
      </p:sp>
      <p:pic>
        <p:nvPicPr>
          <p:cNvPr id="3074" name="Picture 2" descr="C:\Users\Rehber Ogretmen\Documents\Downloads\OKUL LOGOSU.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1844824"/>
            <a:ext cx="4847749"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540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17547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00B050"/>
                </a:solidFill>
              </a:rPr>
              <a:t>KARAR VERMEK NEDİR?</a:t>
            </a:r>
            <a:endParaRPr lang="tr-TR" b="1" dirty="0">
              <a:solidFill>
                <a:srgbClr val="00B050"/>
              </a:solidFill>
            </a:endParaRPr>
          </a:p>
        </p:txBody>
      </p:sp>
      <p:sp>
        <p:nvSpPr>
          <p:cNvPr id="3" name="İçerik Yer Tutucusu 2"/>
          <p:cNvSpPr>
            <a:spLocks noGrp="1"/>
          </p:cNvSpPr>
          <p:nvPr>
            <p:ph idx="1"/>
          </p:nvPr>
        </p:nvSpPr>
        <p:spPr/>
        <p:txBody>
          <a:bodyPr>
            <a:normAutofit lnSpcReduction="10000"/>
          </a:bodyPr>
          <a:lstStyle/>
          <a:p>
            <a:r>
              <a:rPr lang="tr-TR" dirty="0" smtClean="0"/>
              <a:t>Çeşitli kararlar arasında en doğru secimi yapabilmek için neler yapabileceğimizi bilmek ve uygulayabilmektir. Karar kelimesi sözlüklerde “bir iş veya sorun hakkında düşünülerek verilen kesin yargı” olarak tanımlanmaktadır. Bu tanımdaki dikkat çekici nokta kararın bir “düşünme” süresi sonunda oluşmasıdır. Bir başka deyişle “düşünülmeden” hareket etme ya da konuşma karar almak değildir.</a:t>
            </a:r>
            <a:endParaRPr lang="tr-TR" dirty="0"/>
          </a:p>
        </p:txBody>
      </p:sp>
    </p:spTree>
    <p:extLst>
      <p:ext uri="{BB962C8B-B14F-4D97-AF65-F5344CB8AC3E}">
        <p14:creationId xmlns:p14="http://schemas.microsoft.com/office/powerpoint/2010/main" val="735959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00B050"/>
                </a:solidFill>
              </a:rPr>
              <a:t>KARARLARIMIZ HAYATIMIZI NASIL ETKİLER?</a:t>
            </a:r>
            <a:endParaRPr lang="tr-TR" b="1" dirty="0">
              <a:solidFill>
                <a:srgbClr val="00B050"/>
              </a:solidFill>
            </a:endParaRPr>
          </a:p>
        </p:txBody>
      </p:sp>
      <p:sp>
        <p:nvSpPr>
          <p:cNvPr id="3" name="İçerik Yer Tutucusu 2"/>
          <p:cNvSpPr>
            <a:spLocks noGrp="1"/>
          </p:cNvSpPr>
          <p:nvPr>
            <p:ph idx="1"/>
          </p:nvPr>
        </p:nvSpPr>
        <p:spPr/>
        <p:txBody>
          <a:bodyPr>
            <a:normAutofit fontScale="92500" lnSpcReduction="20000"/>
          </a:bodyPr>
          <a:lstStyle/>
          <a:p>
            <a:r>
              <a:rPr lang="tr-TR" dirty="0" smtClean="0"/>
              <a:t>Geleceğimizi, başarılarımızı, genellikle mutluluk ve mutsuzluklarımızı alacağımız kararlar belirler. Bugünkü yaşantılarımız, geçmişte aldığımız kararlarımızın bir sonucudur. Uygun zamanda, uygun yerde, uygun davranışlar sergiliyorsak, bu doğru kararlar aldığımızı gösterir. Aldığımız bir karar bazen yaşantımızı tümüyle değiştirebilir. Bu nedenle kararlarımız yaşantımızda önemli yer tutarlar. Her karar bir seçimdir ve hayatımız seçimlerimizden ibarettir.</a:t>
            </a:r>
            <a:endParaRPr lang="tr-TR" dirty="0"/>
          </a:p>
        </p:txBody>
      </p:sp>
    </p:spTree>
    <p:extLst>
      <p:ext uri="{BB962C8B-B14F-4D97-AF65-F5344CB8AC3E}">
        <p14:creationId xmlns:p14="http://schemas.microsoft.com/office/powerpoint/2010/main" val="238437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00B050"/>
                </a:solidFill>
              </a:rPr>
              <a:t>KARAR VERMEMİZİ ENGELLEYEN NEDENLER</a:t>
            </a:r>
            <a:endParaRPr lang="tr-TR" b="1" dirty="0">
              <a:solidFill>
                <a:srgbClr val="00B050"/>
              </a:solidFill>
            </a:endParaRPr>
          </a:p>
        </p:txBody>
      </p:sp>
      <p:sp>
        <p:nvSpPr>
          <p:cNvPr id="3" name="İçerik Yer Tutucusu 2"/>
          <p:cNvSpPr>
            <a:spLocks noGrp="1"/>
          </p:cNvSpPr>
          <p:nvPr>
            <p:ph idx="1"/>
          </p:nvPr>
        </p:nvSpPr>
        <p:spPr/>
        <p:txBody>
          <a:bodyPr/>
          <a:lstStyle/>
          <a:p>
            <a:r>
              <a:rPr lang="tr-TR" dirty="0" smtClean="0"/>
              <a:t>Amaçların iyi anlaşılmayışı</a:t>
            </a:r>
          </a:p>
          <a:p>
            <a:r>
              <a:rPr lang="tr-TR" dirty="0" smtClean="0"/>
              <a:t> Bilgi eksikliği Zaman kısıtlığı </a:t>
            </a:r>
          </a:p>
          <a:p>
            <a:r>
              <a:rPr lang="tr-TR" dirty="0" smtClean="0"/>
              <a:t>Bedensel ve ruhsal hastalıklar</a:t>
            </a:r>
          </a:p>
          <a:p>
            <a:r>
              <a:rPr lang="tr-TR" dirty="0" smtClean="0"/>
              <a:t> Aceleci kişilik yapısında olmak</a:t>
            </a:r>
          </a:p>
          <a:p>
            <a:r>
              <a:rPr lang="tr-TR" dirty="0" smtClean="0"/>
              <a:t> Seçenekleri doğru değerlendirememek.</a:t>
            </a:r>
            <a:endParaRPr lang="tr-TR" dirty="0"/>
          </a:p>
        </p:txBody>
      </p:sp>
    </p:spTree>
    <p:extLst>
      <p:ext uri="{BB962C8B-B14F-4D97-AF65-F5344CB8AC3E}">
        <p14:creationId xmlns:p14="http://schemas.microsoft.com/office/powerpoint/2010/main" val="251850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00B050"/>
                </a:solidFill>
              </a:rPr>
              <a:t>KARAR VERME SÜRECİNİN AŞAMALARI</a:t>
            </a:r>
            <a:endParaRPr lang="tr-TR" b="1" dirty="0">
              <a:solidFill>
                <a:srgbClr val="00B050"/>
              </a:solidFill>
            </a:endParaRPr>
          </a:p>
        </p:txBody>
      </p:sp>
      <p:sp>
        <p:nvSpPr>
          <p:cNvPr id="3" name="İçerik Yer Tutucusu 2"/>
          <p:cNvSpPr>
            <a:spLocks noGrp="1"/>
          </p:cNvSpPr>
          <p:nvPr>
            <p:ph idx="1"/>
          </p:nvPr>
        </p:nvSpPr>
        <p:spPr/>
        <p:txBody>
          <a:bodyPr>
            <a:normAutofit lnSpcReduction="10000"/>
          </a:bodyPr>
          <a:lstStyle/>
          <a:p>
            <a:r>
              <a:rPr lang="tr-TR" b="1" dirty="0" smtClean="0">
                <a:solidFill>
                  <a:srgbClr val="00B050"/>
                </a:solidFill>
              </a:rPr>
              <a:t>1) TANIMLAMA: </a:t>
            </a:r>
            <a:r>
              <a:rPr lang="tr-TR" dirty="0"/>
              <a:t> </a:t>
            </a:r>
            <a:r>
              <a:rPr lang="tr-TR" dirty="0" smtClean="0"/>
              <a:t>İlk adım olarak karar vereceğiniz konuda belirsizlikleri olabildiğince azaltmak gerekir. Neyi değiştirmek istiyorsunuz, alacağınız kararlarla ilgili olan kişiler varsa onları da not edin. Neler olduğunu, ne dediğinizi, ne düşündüğünüzü, hissettiğinizi veya yaptığınızı yazın. Neyin kararını alacaksınız, nasıl bir sonuç istiyorsunuz, ideal çözüm nedir? Gibi soruları sorun.</a:t>
            </a:r>
            <a:endParaRPr lang="tr-TR" b="1" dirty="0">
              <a:solidFill>
                <a:srgbClr val="00B050"/>
              </a:solidFill>
            </a:endParaRPr>
          </a:p>
        </p:txBody>
      </p:sp>
    </p:spTree>
    <p:extLst>
      <p:ext uri="{BB962C8B-B14F-4D97-AF65-F5344CB8AC3E}">
        <p14:creationId xmlns:p14="http://schemas.microsoft.com/office/powerpoint/2010/main" val="783290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dirty="0" smtClean="0">
                <a:solidFill>
                  <a:srgbClr val="00B050"/>
                </a:solidFill>
              </a:rPr>
              <a:t>2) SEÇENEKLER: </a:t>
            </a:r>
            <a:r>
              <a:rPr lang="tr-TR" dirty="0" smtClean="0"/>
              <a:t>Alacağınız karar ile ilgili tüm olasılıkları yazın. Başkalarının fikrini alabileceğiniz bir konuysa, onlara da danışın ve onların fikirlerini de yazın. Listenizi çıkardıktan sonra her seçeneğin olumlu ve olumsuz yanlarını yazın. Olumlu ve olumsuz yanları yazarken güç analizinden faydalanabilirsiniz.</a:t>
            </a:r>
            <a:endParaRPr lang="tr-TR" b="1" dirty="0">
              <a:solidFill>
                <a:srgbClr val="00B050"/>
              </a:solidFill>
            </a:endParaRPr>
          </a:p>
        </p:txBody>
      </p:sp>
    </p:spTree>
    <p:extLst>
      <p:ext uri="{BB962C8B-B14F-4D97-AF65-F5344CB8AC3E}">
        <p14:creationId xmlns:p14="http://schemas.microsoft.com/office/powerpoint/2010/main" val="2900025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b="1" dirty="0">
              <a:solidFill>
                <a:srgbClr val="00B050"/>
              </a:solidFill>
            </a:endParaRPr>
          </a:p>
        </p:txBody>
      </p:sp>
      <p:sp>
        <p:nvSpPr>
          <p:cNvPr id="3" name="İçerik Yer Tutucusu 2"/>
          <p:cNvSpPr>
            <a:spLocks noGrp="1"/>
          </p:cNvSpPr>
          <p:nvPr>
            <p:ph idx="1"/>
          </p:nvPr>
        </p:nvSpPr>
        <p:spPr/>
        <p:txBody>
          <a:bodyPr/>
          <a:lstStyle/>
          <a:p>
            <a:r>
              <a:rPr lang="tr-TR" b="1" dirty="0" smtClean="0">
                <a:solidFill>
                  <a:srgbClr val="00B050"/>
                </a:solidFill>
              </a:rPr>
              <a:t>3) KARAR VERMEK: </a:t>
            </a:r>
            <a:r>
              <a:rPr lang="tr-TR" dirty="0" smtClean="0"/>
              <a:t>Bir önceki aşamada sıraladığınız seçeneklerden hangisini ilk olarak denemek istediğinize karar verin. Bunun tek seçenek olmadığını sadece ilk seçeneğiniz olduğunu unutmayın. İsterseniz sonradan fikrinizi değiştirip farklı bir seçeneği uygulayabilirsiniz. Mümkün olduğunca, en çok istediğiniz seçenekten başlayın.</a:t>
            </a:r>
            <a:endParaRPr lang="tr-TR" b="1" dirty="0">
              <a:solidFill>
                <a:srgbClr val="00B050"/>
              </a:solidFill>
            </a:endParaRPr>
          </a:p>
        </p:txBody>
      </p:sp>
    </p:spTree>
    <p:extLst>
      <p:ext uri="{BB962C8B-B14F-4D97-AF65-F5344CB8AC3E}">
        <p14:creationId xmlns:p14="http://schemas.microsoft.com/office/powerpoint/2010/main" val="2563760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solidFill>
                  <a:srgbClr val="00B050"/>
                </a:solidFill>
              </a:rPr>
              <a:t>4) PLAN YAPMAK: </a:t>
            </a:r>
            <a:r>
              <a:rPr lang="tr-TR" dirty="0" smtClean="0"/>
              <a:t>Bu kararınızı nasıl gerçekleştireceğinizi belirleyin. Nelere ihtiyacınız var, neler sizi engelleyebilir. Neler yapacağınıza karar verin ve uygulayın. Somut kararlar alın ve bir plan yapın. Aldığınız kararlar gerçekleştirebileceğiniz düzeyde olsun. </a:t>
            </a:r>
            <a:endParaRPr lang="tr-TR" b="1" dirty="0">
              <a:solidFill>
                <a:srgbClr val="00B050"/>
              </a:solidFill>
            </a:endParaRPr>
          </a:p>
        </p:txBody>
      </p:sp>
    </p:spTree>
    <p:extLst>
      <p:ext uri="{BB962C8B-B14F-4D97-AF65-F5344CB8AC3E}">
        <p14:creationId xmlns:p14="http://schemas.microsoft.com/office/powerpoint/2010/main" val="1915284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smtClean="0">
                <a:solidFill>
                  <a:srgbClr val="00B050"/>
                </a:solidFill>
              </a:rPr>
              <a:t>5) DEĞERLENDİRMEK: </a:t>
            </a:r>
            <a:r>
              <a:rPr lang="tr-TR" dirty="0" smtClean="0"/>
              <a:t>Bu aşamada neler olduğuna karar verin. İlk önce ne konuda karar vereceğinizi belirlediniz, daha sonra bu konuda yapılabilecekleri seçenekler halinde sıralayıp, avantaj ve dezavantajlarını yazdınız. seçeneklerden birini seçip uyguladınız. Sonuç ne oldu? Unutmayın bu ilk seçeneğinizdi eğer başarısız olduysanız diğer seçenekleri değerlendirebilirsiniz.</a:t>
            </a:r>
            <a:endParaRPr lang="tr-TR" b="1" dirty="0">
              <a:solidFill>
                <a:srgbClr val="00B050"/>
              </a:solidFill>
            </a:endParaRPr>
          </a:p>
        </p:txBody>
      </p:sp>
    </p:spTree>
    <p:extLst>
      <p:ext uri="{BB962C8B-B14F-4D97-AF65-F5344CB8AC3E}">
        <p14:creationId xmlns:p14="http://schemas.microsoft.com/office/powerpoint/2010/main" val="40248287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TotalTime>
  <Words>485</Words>
  <Application>Microsoft Office PowerPoint</Application>
  <PresentationFormat>Ekran Gösterisi (4:3)</PresentationFormat>
  <Paragraphs>26</Paragraphs>
  <Slides>14</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14</vt:i4>
      </vt:variant>
    </vt:vector>
  </HeadingPairs>
  <TitlesOfParts>
    <vt:vector size="17" baseType="lpstr">
      <vt:lpstr>Gündönümü</vt:lpstr>
      <vt:lpstr>Document</vt:lpstr>
      <vt:lpstr>Belge</vt:lpstr>
      <vt:lpstr>KARAR VERME BECERİLERİ</vt:lpstr>
      <vt:lpstr>KARAR VERMEK NEDİR?</vt:lpstr>
      <vt:lpstr>KARARLARIMIZ HAYATIMIZI NASIL ETKİLER?</vt:lpstr>
      <vt:lpstr>KARAR VERMEMİZİ ENGELLEYEN NEDENLER</vt:lpstr>
      <vt:lpstr>KARAR VERME SÜRECİNİN AŞAMALARI</vt:lpstr>
      <vt:lpstr>PowerPoint Sunusu</vt:lpstr>
      <vt:lpstr>PowerPoint Sunusu</vt:lpstr>
      <vt:lpstr>PowerPoint Sunusu</vt:lpstr>
      <vt:lpstr>PowerPoint Sunusu</vt:lpstr>
      <vt:lpstr>KARAR VERME BİÇİMLERİ</vt:lpstr>
      <vt:lpstr>PowerPoint Sunusu</vt:lpstr>
      <vt:lpstr>KARARSIZLIKLA BAŞ ETME</vt:lpstr>
      <vt:lpstr>ŞEYH EDEBALİ ANADOLU İMAM HATİP LİSESİ REHBERLİK SERVİSİ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KARAR VERME BECERİLERİ</dc:title>
  <dc:creator>Rehber Ogretmen</dc:creator>
  <cp:lastModifiedBy>Rehber Ogretmen</cp:lastModifiedBy>
  <cp:revision>3</cp:revision>
  <dcterms:created xsi:type="dcterms:W3CDTF">2023-12-26T06:48:58Z</dcterms:created>
  <dcterms:modified xsi:type="dcterms:W3CDTF">2023-12-26T07:27:56Z</dcterms:modified>
</cp:coreProperties>
</file>