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3" r:id="rId7"/>
    <p:sldId id="260"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Başlık 28"/>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Alt Başlık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Veri Yer Tutucusu 15"/>
          <p:cNvSpPr>
            <a:spLocks noGrp="1"/>
          </p:cNvSpPr>
          <p:nvPr>
            <p:ph type="dt" sz="half" idx="10"/>
          </p:nvPr>
        </p:nvSpPr>
        <p:spPr/>
        <p:txBody>
          <a:bodyPr/>
          <a:lstStyle/>
          <a:p>
            <a:fld id="{AAF1905E-D460-48AE-A52E-BC1834B0429F}" type="datetimeFigureOut">
              <a:rPr lang="tr-TR" smtClean="0"/>
              <a:t>28.12.2023</a:t>
            </a:fld>
            <a:endParaRPr lang="tr-TR"/>
          </a:p>
        </p:txBody>
      </p:sp>
      <p:sp>
        <p:nvSpPr>
          <p:cNvPr id="2" name="Altbilgi Yer Tutucusu 1"/>
          <p:cNvSpPr>
            <a:spLocks noGrp="1"/>
          </p:cNvSpPr>
          <p:nvPr>
            <p:ph type="ftr" sz="quarter" idx="11"/>
          </p:nvPr>
        </p:nvSpPr>
        <p:spPr/>
        <p:txBody>
          <a:bodyPr/>
          <a:lstStyle/>
          <a:p>
            <a:endParaRPr lang="tr-TR"/>
          </a:p>
        </p:txBody>
      </p:sp>
      <p:sp>
        <p:nvSpPr>
          <p:cNvPr id="15" name="Slayt Numarası Yer Tutucusu 14"/>
          <p:cNvSpPr>
            <a:spLocks noGrp="1"/>
          </p:cNvSpPr>
          <p:nvPr>
            <p:ph type="sldNum" sz="quarter" idx="12"/>
          </p:nvPr>
        </p:nvSpPr>
        <p:spPr>
          <a:xfrm>
            <a:off x="8229600" y="6473952"/>
            <a:ext cx="758952" cy="246888"/>
          </a:xfrm>
        </p:spPr>
        <p:txBody>
          <a:bodyPr/>
          <a:lstStyle/>
          <a:p>
            <a:fld id="{6329C0E4-5783-40DA-813C-73A7BBF716A3}"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AF1905E-D460-48AE-A52E-BC1834B0429F}" type="datetimeFigureOut">
              <a:rPr lang="tr-TR" smtClean="0"/>
              <a:t>28.12.2023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29C0E4-5783-40DA-813C-73A7BBF716A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AF1905E-D460-48AE-A52E-BC1834B0429F}" type="datetimeFigureOut">
              <a:rPr lang="tr-TR" smtClean="0"/>
              <a:t>28.12.2023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29C0E4-5783-40DA-813C-73A7BBF716A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Başlık 21"/>
          <p:cNvSpPr>
            <a:spLocks noGrp="1"/>
          </p:cNvSpPr>
          <p:nvPr>
            <p:ph type="title"/>
          </p:nvPr>
        </p:nvSpPr>
        <p:spPr/>
        <p:txBody>
          <a:bodyPr/>
          <a:lstStyle/>
          <a:p>
            <a:r>
              <a:rPr kumimoji="0" lang="tr-TR" smtClean="0"/>
              <a:t>Asıl başlık stili için tıklatın</a:t>
            </a:r>
            <a:endParaRPr kumimoji="0" lang="en-US"/>
          </a:p>
        </p:txBody>
      </p:sp>
      <p:sp>
        <p:nvSpPr>
          <p:cNvPr id="27" name="İçerik Yer Tutucusu 26"/>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Veri Yer Tutucusu 24"/>
          <p:cNvSpPr>
            <a:spLocks noGrp="1"/>
          </p:cNvSpPr>
          <p:nvPr>
            <p:ph type="dt" sz="half" idx="10"/>
          </p:nvPr>
        </p:nvSpPr>
        <p:spPr/>
        <p:txBody>
          <a:bodyPr/>
          <a:lstStyle/>
          <a:p>
            <a:fld id="{AAF1905E-D460-48AE-A52E-BC1834B0429F}" type="datetimeFigureOut">
              <a:rPr lang="tr-TR" smtClean="0"/>
              <a:t>28.12.2023</a:t>
            </a:fld>
            <a:endParaRPr lang="tr-TR"/>
          </a:p>
        </p:txBody>
      </p:sp>
      <p:sp>
        <p:nvSpPr>
          <p:cNvPr id="19" name="Altbilgi Yer Tutucusu 18"/>
          <p:cNvSpPr>
            <a:spLocks noGrp="1"/>
          </p:cNvSpPr>
          <p:nvPr>
            <p:ph type="ftr" sz="quarter" idx="11"/>
          </p:nvPr>
        </p:nvSpPr>
        <p:spPr>
          <a:xfrm>
            <a:off x="3581400" y="76200"/>
            <a:ext cx="2895600" cy="288925"/>
          </a:xfrm>
        </p:spPr>
        <p:txBody>
          <a:bodyPr/>
          <a:lstStyle/>
          <a:p>
            <a:endParaRPr lang="tr-TR"/>
          </a:p>
        </p:txBody>
      </p:sp>
      <p:sp>
        <p:nvSpPr>
          <p:cNvPr id="16" name="Slayt Numarası Yer Tutucusu 15"/>
          <p:cNvSpPr>
            <a:spLocks noGrp="1"/>
          </p:cNvSpPr>
          <p:nvPr>
            <p:ph type="sldNum" sz="quarter" idx="12"/>
          </p:nvPr>
        </p:nvSpPr>
        <p:spPr>
          <a:xfrm>
            <a:off x="8229600" y="6473952"/>
            <a:ext cx="758952" cy="246888"/>
          </a:xfrm>
        </p:spPr>
        <p:txBody>
          <a:bodyPr/>
          <a:lstStyle/>
          <a:p>
            <a:fld id="{6329C0E4-5783-40DA-813C-73A7BBF716A3}"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Metin Yer Tutucus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Veri Yer Tutucusu 18"/>
          <p:cNvSpPr>
            <a:spLocks noGrp="1"/>
          </p:cNvSpPr>
          <p:nvPr>
            <p:ph type="dt" sz="half" idx="10"/>
          </p:nvPr>
        </p:nvSpPr>
        <p:spPr/>
        <p:txBody>
          <a:bodyPr/>
          <a:lstStyle/>
          <a:p>
            <a:fld id="{AAF1905E-D460-48AE-A52E-BC1834B0429F}" type="datetimeFigureOut">
              <a:rPr lang="tr-TR" smtClean="0"/>
              <a:t>28.12.2023</a:t>
            </a:fld>
            <a:endParaRPr lang="tr-TR"/>
          </a:p>
        </p:txBody>
      </p:sp>
      <p:sp>
        <p:nvSpPr>
          <p:cNvPr id="11" name="Altbilgi Yer Tutucusu 10"/>
          <p:cNvSpPr>
            <a:spLocks noGrp="1"/>
          </p:cNvSpPr>
          <p:nvPr>
            <p:ph type="ftr" sz="quarter" idx="11"/>
          </p:nvPr>
        </p:nvSpPr>
        <p:spPr/>
        <p:txBody>
          <a:bodyPr/>
          <a:lstStyle/>
          <a:p>
            <a:endParaRPr lang="tr-TR"/>
          </a:p>
        </p:txBody>
      </p:sp>
      <p:sp>
        <p:nvSpPr>
          <p:cNvPr id="16" name="Slayt Numarası Yer Tutucusu 15"/>
          <p:cNvSpPr>
            <a:spLocks noGrp="1"/>
          </p:cNvSpPr>
          <p:nvPr>
            <p:ph type="sldNum" sz="quarter" idx="12"/>
          </p:nvPr>
        </p:nvSpPr>
        <p:spPr/>
        <p:txBody>
          <a:bodyPr/>
          <a:lstStyle/>
          <a:p>
            <a:fld id="{6329C0E4-5783-40DA-813C-73A7BBF716A3}" type="slidenum">
              <a:rPr lang="tr-TR" smtClean="0"/>
              <a:t>‹#›</a:t>
            </a:fld>
            <a:endParaRPr lang="tr-TR"/>
          </a:p>
        </p:txBody>
      </p:sp>
      <p:sp>
        <p:nvSpPr>
          <p:cNvPr id="8" name="Başlık 7"/>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Başlık 19"/>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İçerik Yer Tutucus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0"/>
          </p:nvPr>
        </p:nvSpPr>
        <p:spPr/>
        <p:txBody>
          <a:bodyPr/>
          <a:lstStyle/>
          <a:p>
            <a:fld id="{AAF1905E-D460-48AE-A52E-BC1834B0429F}" type="datetimeFigureOut">
              <a:rPr lang="tr-TR" smtClean="0"/>
              <a:t>28.12.2023</a:t>
            </a:fld>
            <a:endParaRPr lang="tr-TR"/>
          </a:p>
        </p:txBody>
      </p:sp>
      <p:sp>
        <p:nvSpPr>
          <p:cNvPr id="10" name="Altbilgi Yer Tutucusu 9"/>
          <p:cNvSpPr>
            <a:spLocks noGrp="1"/>
          </p:cNvSpPr>
          <p:nvPr>
            <p:ph type="ftr" sz="quarter" idx="11"/>
          </p:nvPr>
        </p:nvSpPr>
        <p:spPr/>
        <p:txBody>
          <a:bodyPr/>
          <a:lstStyle/>
          <a:p>
            <a:endParaRPr lang="tr-TR"/>
          </a:p>
        </p:txBody>
      </p:sp>
      <p:sp>
        <p:nvSpPr>
          <p:cNvPr id="31" name="Slayt Numarası Yer Tutucusu 30"/>
          <p:cNvSpPr>
            <a:spLocks noGrp="1"/>
          </p:cNvSpPr>
          <p:nvPr>
            <p:ph type="sldNum" sz="quarter" idx="12"/>
          </p:nvPr>
        </p:nvSpPr>
        <p:spPr/>
        <p:txBody>
          <a:bodyPr/>
          <a:lstStyle/>
          <a:p>
            <a:fld id="{6329C0E4-5783-40DA-813C-73A7BBF716A3}"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Başlık 28"/>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Metin Yer Tutucus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İçerik Yer Tutucus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İçerik Yer Tutucus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Veri Yer Tutucusu 9"/>
          <p:cNvSpPr>
            <a:spLocks noGrp="1"/>
          </p:cNvSpPr>
          <p:nvPr>
            <p:ph type="dt" sz="half" idx="10"/>
          </p:nvPr>
        </p:nvSpPr>
        <p:spPr/>
        <p:txBody>
          <a:bodyPr/>
          <a:lstStyle/>
          <a:p>
            <a:fld id="{AAF1905E-D460-48AE-A52E-BC1834B0429F}" type="datetimeFigureOut">
              <a:rPr lang="tr-TR" smtClean="0"/>
              <a:t>28.12.2023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a:xfrm>
            <a:off x="8229600" y="6477000"/>
            <a:ext cx="762000" cy="246888"/>
          </a:xfrm>
        </p:spPr>
        <p:txBody>
          <a:bodyPr/>
          <a:lstStyle/>
          <a:p>
            <a:fld id="{6329C0E4-5783-40DA-813C-73A7BBF716A3}" type="slidenum">
              <a:rPr lang="tr-TR" smtClean="0"/>
              <a:t>‹#›</a:t>
            </a:fld>
            <a:endParaRPr lang="tr-TR"/>
          </a:p>
        </p:txBody>
      </p:sp>
      <p:sp>
        <p:nvSpPr>
          <p:cNvPr id="11" name="Düz Bağlayıcı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Başlık 29"/>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Veri Yer Tutucusu 11"/>
          <p:cNvSpPr>
            <a:spLocks noGrp="1"/>
          </p:cNvSpPr>
          <p:nvPr>
            <p:ph type="dt" sz="half" idx="10"/>
          </p:nvPr>
        </p:nvSpPr>
        <p:spPr/>
        <p:txBody>
          <a:bodyPr/>
          <a:lstStyle/>
          <a:p>
            <a:fld id="{AAF1905E-D460-48AE-A52E-BC1834B0429F}" type="datetimeFigureOut">
              <a:rPr lang="tr-TR" smtClean="0"/>
              <a:t>28.12.2023</a:t>
            </a:fld>
            <a:endParaRPr lang="tr-TR"/>
          </a:p>
        </p:txBody>
      </p:sp>
      <p:sp>
        <p:nvSpPr>
          <p:cNvPr id="21" name="Altbilgi Yer Tutucusu 20"/>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29C0E4-5783-40DA-813C-73A7BBF716A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AAF1905E-D460-48AE-A52E-BC1834B0429F}" type="datetimeFigureOut">
              <a:rPr lang="tr-TR" smtClean="0"/>
              <a:t>28.12.2023</a:t>
            </a:fld>
            <a:endParaRPr lang="tr-TR"/>
          </a:p>
        </p:txBody>
      </p:sp>
      <p:sp>
        <p:nvSpPr>
          <p:cNvPr id="24" name="Altbilgi Yer Tutucusu 23"/>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29C0E4-5783-40DA-813C-73A7BBF716A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Düz Bağlayıcı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Başlık 11"/>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Metin Yer Tutucus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İçerik Yer Tutucus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Veri Yer Tutucusu 24"/>
          <p:cNvSpPr>
            <a:spLocks noGrp="1"/>
          </p:cNvSpPr>
          <p:nvPr>
            <p:ph type="dt" sz="half" idx="10"/>
          </p:nvPr>
        </p:nvSpPr>
        <p:spPr/>
        <p:txBody>
          <a:bodyPr/>
          <a:lstStyle/>
          <a:p>
            <a:fld id="{AAF1905E-D460-48AE-A52E-BC1834B0429F}" type="datetimeFigureOut">
              <a:rPr lang="tr-TR" smtClean="0"/>
              <a:t>28.12.2023</a:t>
            </a:fld>
            <a:endParaRPr lang="tr-TR"/>
          </a:p>
        </p:txBody>
      </p:sp>
      <p:sp>
        <p:nvSpPr>
          <p:cNvPr id="29" name="Altbilgi Yer Tutucusu 28"/>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29C0E4-5783-40DA-813C-73A7BBF716A3}"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Resim Yer Tutucus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Veri Yer Tutucusu 6"/>
          <p:cNvSpPr>
            <a:spLocks noGrp="1"/>
          </p:cNvSpPr>
          <p:nvPr>
            <p:ph type="dt" sz="half" idx="10"/>
          </p:nvPr>
        </p:nvSpPr>
        <p:spPr/>
        <p:txBody>
          <a:bodyPr/>
          <a:lstStyle/>
          <a:p>
            <a:fld id="{AAF1905E-D460-48AE-A52E-BC1834B0429F}" type="datetimeFigureOut">
              <a:rPr lang="tr-TR" smtClean="0"/>
              <a:t>28.12.2023</a:t>
            </a:fld>
            <a:endParaRPr lang="tr-TR"/>
          </a:p>
        </p:txBody>
      </p:sp>
      <p:sp>
        <p:nvSpPr>
          <p:cNvPr id="5" name="Altbilgi Yer Tutucusu 4"/>
          <p:cNvSpPr>
            <a:spLocks noGrp="1"/>
          </p:cNvSpPr>
          <p:nvPr>
            <p:ph type="ftr" sz="quarter" idx="11"/>
          </p:nvPr>
        </p:nvSpPr>
        <p:spPr/>
        <p:txBody>
          <a:bodyPr/>
          <a:lstStyle/>
          <a:p>
            <a:endParaRPr lang="tr-TR"/>
          </a:p>
        </p:txBody>
      </p:sp>
      <p:sp>
        <p:nvSpPr>
          <p:cNvPr id="31" name="Slayt Numarası Yer Tutucusu 30"/>
          <p:cNvSpPr>
            <a:spLocks noGrp="1"/>
          </p:cNvSpPr>
          <p:nvPr>
            <p:ph type="sldNum" sz="quarter" idx="12"/>
          </p:nvPr>
        </p:nvSpPr>
        <p:spPr/>
        <p:txBody>
          <a:bodyPr/>
          <a:lstStyle/>
          <a:p>
            <a:fld id="{6329C0E4-5783-40DA-813C-73A7BBF716A3}" type="slidenum">
              <a:rPr lang="tr-TR" smtClean="0"/>
              <a:t>‹#›</a:t>
            </a:fld>
            <a:endParaRPr lang="tr-TR"/>
          </a:p>
        </p:txBody>
      </p:sp>
      <p:sp>
        <p:nvSpPr>
          <p:cNvPr id="17" name="Başlık 16"/>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Metin Yer Tutucus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Metin Yer Tutucus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Veri Yer Tutucusu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AF1905E-D460-48AE-A52E-BC1834B0429F}" type="datetimeFigureOut">
              <a:rPr lang="tr-TR" smtClean="0"/>
              <a:t>28.12.2023</a:t>
            </a:fld>
            <a:endParaRPr lang="tr-TR"/>
          </a:p>
        </p:txBody>
      </p:sp>
      <p:sp>
        <p:nvSpPr>
          <p:cNvPr id="28" name="Altbilgi Yer Tutucusu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Slayt Numarası Yer Tutucus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329C0E4-5783-40DA-813C-73A7BBF716A3}" type="slidenum">
              <a:rPr lang="tr-TR" smtClean="0"/>
              <a:t>‹#›</a:t>
            </a:fld>
            <a:endParaRPr lang="tr-TR"/>
          </a:p>
        </p:txBody>
      </p:sp>
      <p:sp>
        <p:nvSpPr>
          <p:cNvPr id="10" name="Başlık Yer Tutucusu 9"/>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Düz Bağlayıcı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üz Bağlayıcı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yedam.org.tr/" TargetMode="External"/><Relationship Id="rId2" Type="http://schemas.openxmlformats.org/officeDocument/2006/relationships/hyperlink" Target="http://tbm.org.tr/" TargetMode="External"/><Relationship Id="rId1" Type="http://schemas.openxmlformats.org/officeDocument/2006/relationships/slideLayout" Target="../slideLayouts/slideLayout2.xml"/><Relationship Id="rId4" Type="http://schemas.openxmlformats.org/officeDocument/2006/relationships/hyperlink" Target="http://birakabilirsin.org/"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endParaRPr lang="tr-TR" dirty="0"/>
          </a:p>
        </p:txBody>
      </p:sp>
      <p:sp>
        <p:nvSpPr>
          <p:cNvPr id="3" name="Alt Başlık 2"/>
          <p:cNvSpPr>
            <a:spLocks noGrp="1"/>
          </p:cNvSpPr>
          <p:nvPr>
            <p:ph type="subTitle" idx="1"/>
          </p:nvPr>
        </p:nvSpPr>
        <p:spPr>
          <a:xfrm>
            <a:off x="467544" y="692696"/>
            <a:ext cx="8458200" cy="914400"/>
          </a:xfrm>
        </p:spPr>
        <p:txBody>
          <a:bodyPr/>
          <a:lstStyle/>
          <a:p>
            <a:pPr algn="ctr"/>
            <a:r>
              <a:rPr lang="tr-TR" b="1" dirty="0" smtClean="0">
                <a:solidFill>
                  <a:srgbClr val="002060"/>
                </a:solidFill>
              </a:rPr>
              <a:t>MADDE BAĞIMLILIĞINI ÖNLEME ÖĞRENCİ SUNUMU</a:t>
            </a:r>
            <a:endParaRPr lang="tr-TR" b="1" dirty="0">
              <a:solidFill>
                <a:srgbClr val="002060"/>
              </a:solidFill>
            </a:endParaRPr>
          </a:p>
        </p:txBody>
      </p:sp>
    </p:spTree>
    <p:extLst>
      <p:ext uri="{BB962C8B-B14F-4D97-AF65-F5344CB8AC3E}">
        <p14:creationId xmlns:p14="http://schemas.microsoft.com/office/powerpoint/2010/main" val="3966986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85000" lnSpcReduction="10000"/>
          </a:bodyPr>
          <a:lstStyle/>
          <a:p>
            <a:r>
              <a:rPr lang="tr-TR" dirty="0"/>
              <a:t>Kolay kızma, öfke ya da saldırganlık</a:t>
            </a:r>
          </a:p>
          <a:p>
            <a:r>
              <a:rPr lang="tr-TR" dirty="0"/>
              <a:t>Sinirlilik ya da bunaltı</a:t>
            </a:r>
          </a:p>
          <a:p>
            <a:r>
              <a:rPr lang="tr-TR" dirty="0"/>
              <a:t>Uyku sorunu (Örneğin; uykusuzluk, rahatsız edici düşler)</a:t>
            </a:r>
          </a:p>
          <a:p>
            <a:r>
              <a:rPr lang="tr-TR" dirty="0"/>
              <a:t>Yeme isteğinde azalma ya da kilo verme</a:t>
            </a:r>
          </a:p>
          <a:p>
            <a:r>
              <a:rPr lang="tr-TR" dirty="0"/>
              <a:t>Huzursuzluk</a:t>
            </a:r>
          </a:p>
          <a:p>
            <a:r>
              <a:rPr lang="tr-TR" dirty="0"/>
              <a:t>Çökmek</a:t>
            </a:r>
          </a:p>
          <a:p>
            <a:r>
              <a:rPr lang="tr-TR" dirty="0"/>
              <a:t>Belirgin rahatsızlığa neden olan, şu bedensel belirtilerden en az biri: Karın ağrısı, sarsılma/titremeler, terleme, ateş, ürperme ya da baş ağrısı.</a:t>
            </a:r>
          </a:p>
          <a:p>
            <a:endParaRPr lang="tr-TR" dirty="0"/>
          </a:p>
        </p:txBody>
      </p:sp>
    </p:spTree>
    <p:extLst>
      <p:ext uri="{BB962C8B-B14F-4D97-AF65-F5344CB8AC3E}">
        <p14:creationId xmlns:p14="http://schemas.microsoft.com/office/powerpoint/2010/main" val="191650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C. B tanı ölçütündeki belirtiler ve bulgular klinik açıdan belirgin bir sıkıntıya; toplumsal, işle ilgili alanlarda ya da önemli diğer işlevsellik alanlarında düşmeye neden olur.</a:t>
            </a:r>
            <a:r>
              <a:rPr lang="tr-TR" dirty="0"/>
              <a:t/>
            </a:r>
            <a:br>
              <a:rPr lang="tr-TR" dirty="0"/>
            </a:br>
            <a:r>
              <a:rPr lang="tr-TR" dirty="0"/>
              <a:t>D. Bu belirtiler ve bulgular başka bir sağlık durumuna bağlanamaz; başka bir madde zehirlenmesi ya da yoksunluğu olmak üzere, başka bir ruhsal bozuklukla daha iyi açıklanamaz.</a:t>
            </a:r>
            <a:endParaRPr lang="tr-TR" dirty="0"/>
          </a:p>
        </p:txBody>
      </p:sp>
    </p:spTree>
    <p:extLst>
      <p:ext uri="{BB962C8B-B14F-4D97-AF65-F5344CB8AC3E}">
        <p14:creationId xmlns:p14="http://schemas.microsoft.com/office/powerpoint/2010/main" val="2806562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effectLst/>
              </a:rPr>
              <a:t>MADDE BAĞIMLILIĞININ YOL AÇTIĞI  SAĞLIK SORUNLARI NELERDİR?</a:t>
            </a:r>
            <a:r>
              <a:rPr lang="tr-TR" b="1" dirty="0">
                <a:effectLst/>
              </a:rPr>
              <a:t/>
            </a:r>
            <a:br>
              <a:rPr lang="tr-TR" b="1" dirty="0">
                <a:effectLst/>
              </a:rPr>
            </a:br>
            <a:endParaRPr lang="tr-TR" dirty="0"/>
          </a:p>
        </p:txBody>
      </p:sp>
      <p:sp>
        <p:nvSpPr>
          <p:cNvPr id="3" name="İçerik Yer Tutucusu 2"/>
          <p:cNvSpPr>
            <a:spLocks noGrp="1"/>
          </p:cNvSpPr>
          <p:nvPr>
            <p:ph idx="1"/>
          </p:nvPr>
        </p:nvSpPr>
        <p:spPr/>
        <p:txBody>
          <a:bodyPr>
            <a:normAutofit fontScale="62500" lnSpcReduction="20000"/>
          </a:bodyPr>
          <a:lstStyle/>
          <a:p>
            <a:r>
              <a:rPr lang="tr-TR" dirty="0"/>
              <a:t>Madde ile ilişkili bozukluklar, </a:t>
            </a:r>
            <a:r>
              <a:rPr lang="tr-TR" i="1" dirty="0"/>
              <a:t>madde kullanım bozuklukları</a:t>
            </a:r>
            <a:r>
              <a:rPr lang="tr-TR" dirty="0"/>
              <a:t> ve </a:t>
            </a:r>
            <a:r>
              <a:rPr lang="tr-TR" i="1" dirty="0"/>
              <a:t>maddenin yol açtığı bozukluklar</a:t>
            </a:r>
            <a:r>
              <a:rPr lang="tr-TR" dirty="0"/>
              <a:t> olmak üzere ikiye ayrılmaktadır. Maddenin yol açtığı durumlar arasında; esriklik (</a:t>
            </a:r>
            <a:r>
              <a:rPr lang="tr-TR" dirty="0" err="1"/>
              <a:t>entoksikasyon</a:t>
            </a:r>
            <a:r>
              <a:rPr lang="tr-TR" dirty="0"/>
              <a:t>), yoksunluk ve maddenin/ilacın yol açtığı ruhsal bozukluklar (psikozla giden bozukluklar, iki uçlu ve ilişkili bozukluklar, depresyon bozuklukları, kaygı bozuklukları, takıntı-</a:t>
            </a:r>
            <a:r>
              <a:rPr lang="tr-TR" dirty="0" err="1"/>
              <a:t>zorlantı</a:t>
            </a:r>
            <a:r>
              <a:rPr lang="tr-TR" dirty="0"/>
              <a:t> bozuklukları ve ilişkili bozukluklar, uyku bozuklukları, cinsel işlev bozuklukları, </a:t>
            </a:r>
            <a:r>
              <a:rPr lang="tr-TR" dirty="0" err="1"/>
              <a:t>deliryum</a:t>
            </a:r>
            <a:r>
              <a:rPr lang="tr-TR" dirty="0"/>
              <a:t> ve </a:t>
            </a:r>
            <a:r>
              <a:rPr lang="tr-TR" dirty="0" err="1"/>
              <a:t>nörobilişsel</a:t>
            </a:r>
            <a:r>
              <a:rPr lang="tr-TR" dirty="0"/>
              <a:t> bozukluklar) yer almaktadır.</a:t>
            </a:r>
          </a:p>
          <a:p>
            <a:r>
              <a:rPr lang="tr-TR" dirty="0"/>
              <a:t>Madde kullanım bozukluğu olan kişilerin düşünce ve davranışlarında çeşitli problemler meydana gelebilmektedir. Beynin yapısındaki ve işlevlerindeki değişiklikler, insanlarda yoğun istek duygusuna, kişilik değişikliklerine, alışılmadık hareketlere ve diğer davranışlara neden olmaktadır. Beyin görüntüleme çalışmaları, madde kullanımından dolayı beynin yargılama, karar verme, öğrenme, hafıza ve davranışsal kontrol ile ilgili alanlarında değişiklik yaşandığını göstermektedir. Ayrıca bağımlı kadınların bebeklerinde </a:t>
            </a:r>
            <a:r>
              <a:rPr lang="tr-TR" dirty="0" err="1"/>
              <a:t>yenidoğan</a:t>
            </a:r>
            <a:r>
              <a:rPr lang="tr-TR" dirty="0"/>
              <a:t> yoksunluk sendromu görülebilmektedir.</a:t>
            </a:r>
          </a:p>
          <a:p>
            <a:endParaRPr lang="tr-TR" dirty="0"/>
          </a:p>
        </p:txBody>
      </p:sp>
    </p:spTree>
    <p:extLst>
      <p:ext uri="{BB962C8B-B14F-4D97-AF65-F5344CB8AC3E}">
        <p14:creationId xmlns:p14="http://schemas.microsoft.com/office/powerpoint/2010/main" val="2947901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Madde kullanım bozukluğu olan kişilerde genellikle akciğer veya kalp hastalığına, felce, kansere veya zihinsel sağlık ile ilgili çeşitli problemlere de rastlanmaktadır. Bu kişilerde ayrıca HIV, Hepatit C gibi bulaşıcı hastalıkların ve erken ölümlerin görülmesi muhtemeldir.</a:t>
            </a:r>
          </a:p>
          <a:p>
            <a:r>
              <a:rPr lang="tr-TR" dirty="0"/>
              <a:t>Madde kullanım sıklığı, bir defada alınan madde miktarı, madde kullanımına ya da kullanıldığı bağlama bağlı olarak ortaya çıkan riskli davranışlar, maddenin bedene alınma biçimi veya tüm bunların bileşimi madde kullanımına bağlı olarak ortaya çıkan fiziksel ve ruhsal sağlık sorunlarını artırmaktadır.</a:t>
            </a:r>
          </a:p>
          <a:p>
            <a:r>
              <a:rPr lang="tr-TR" dirty="0"/>
              <a:t/>
            </a:r>
            <a:br>
              <a:rPr lang="tr-TR" dirty="0"/>
            </a:br>
            <a:endParaRPr lang="tr-TR" dirty="0"/>
          </a:p>
        </p:txBody>
      </p:sp>
    </p:spTree>
    <p:extLst>
      <p:ext uri="{BB962C8B-B14F-4D97-AF65-F5344CB8AC3E}">
        <p14:creationId xmlns:p14="http://schemas.microsoft.com/office/powerpoint/2010/main" val="1178252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t>MADDE KULLANIMININ ÇOCUK VE ERGENLER ÜZERİNDEKİ ETKİLERİ NELERDİR?</a:t>
            </a:r>
            <a:endParaRPr lang="tr-TR" dirty="0"/>
          </a:p>
        </p:txBody>
      </p:sp>
      <p:sp>
        <p:nvSpPr>
          <p:cNvPr id="3" name="İçerik Yer Tutucusu 2"/>
          <p:cNvSpPr>
            <a:spLocks noGrp="1"/>
          </p:cNvSpPr>
          <p:nvPr>
            <p:ph idx="1"/>
          </p:nvPr>
        </p:nvSpPr>
        <p:spPr/>
        <p:txBody>
          <a:bodyPr>
            <a:normAutofit fontScale="62500" lnSpcReduction="20000"/>
          </a:bodyPr>
          <a:lstStyle/>
          <a:p>
            <a:r>
              <a:rPr lang="tr-TR" dirty="0"/>
              <a:t>Avrupa Komisyonu ve OECD tarafından 19 Kasım 2020 tarihinde yayımlanan </a:t>
            </a:r>
            <a:r>
              <a:rPr lang="tr-TR" i="1" dirty="0"/>
              <a:t>AB'de Sağlığın Durumu</a:t>
            </a:r>
            <a:r>
              <a:rPr lang="tr-TR" dirty="0"/>
              <a:t> başlıklı </a:t>
            </a:r>
            <a:r>
              <a:rPr lang="tr-TR" i="1" dirty="0"/>
              <a:t>Bir Bakışta Sağlık: Avrupa 2020</a:t>
            </a:r>
            <a:r>
              <a:rPr lang="tr-TR" dirty="0"/>
              <a:t> raporuna </a:t>
            </a:r>
            <a:r>
              <a:rPr lang="tr-TR" dirty="0" smtClean="0"/>
              <a:t>göre: </a:t>
            </a:r>
            <a:r>
              <a:rPr lang="tr-TR" dirty="0"/>
              <a:t>Ergenlik dönemindeki gençlerde esrar kullanımı oldukça yaygındır.</a:t>
            </a:r>
          </a:p>
          <a:p>
            <a:r>
              <a:rPr lang="tr-TR" dirty="0"/>
              <a:t>Ergenlik döneminde sık esrar kullanımı;</a:t>
            </a:r>
          </a:p>
          <a:p>
            <a:pPr lvl="1"/>
            <a:r>
              <a:rPr lang="tr-TR" dirty="0"/>
              <a:t>Uzun vadede bağımlılık riskinin artırmaktadır</a:t>
            </a:r>
            <a:r>
              <a:rPr lang="tr-TR" dirty="0" smtClean="0"/>
              <a:t>.</a:t>
            </a:r>
          </a:p>
          <a:p>
            <a:pPr lvl="1"/>
            <a:endParaRPr lang="tr-TR" dirty="0" smtClean="0"/>
          </a:p>
          <a:p>
            <a:pPr lvl="1"/>
            <a:r>
              <a:rPr lang="tr-TR" dirty="0" smtClean="0"/>
              <a:t>Bilişsel </a:t>
            </a:r>
            <a:r>
              <a:rPr lang="tr-TR" dirty="0"/>
              <a:t>işlev sorunları yaratmaktadır</a:t>
            </a:r>
            <a:r>
              <a:rPr lang="tr-TR" dirty="0" smtClean="0"/>
              <a:t>.</a:t>
            </a:r>
          </a:p>
          <a:p>
            <a:pPr lvl="1"/>
            <a:endParaRPr lang="tr-TR" dirty="0"/>
          </a:p>
          <a:p>
            <a:pPr lvl="1"/>
            <a:r>
              <a:rPr lang="tr-TR" dirty="0"/>
              <a:t>Hafıza kaybına yol açmaktadır</a:t>
            </a:r>
            <a:r>
              <a:rPr lang="tr-TR" dirty="0" smtClean="0"/>
              <a:t>.</a:t>
            </a:r>
          </a:p>
          <a:p>
            <a:pPr lvl="1"/>
            <a:endParaRPr lang="tr-TR" dirty="0"/>
          </a:p>
          <a:p>
            <a:pPr lvl="1"/>
            <a:r>
              <a:rPr lang="tr-TR" dirty="0"/>
              <a:t>Dikkat eksikliği gibi sorunlara neden olmaktadır.</a:t>
            </a:r>
          </a:p>
          <a:p>
            <a:pPr marL="0" indent="0">
              <a:buNone/>
            </a:pPr>
            <a:r>
              <a:rPr lang="tr-TR" dirty="0"/>
              <a:t> </a:t>
            </a:r>
          </a:p>
          <a:p>
            <a:pPr marL="0" indent="0">
              <a:buNone/>
            </a:pPr>
            <a:r>
              <a:rPr lang="tr-TR" dirty="0"/>
              <a:t/>
            </a:r>
            <a:br>
              <a:rPr lang="tr-TR" dirty="0"/>
            </a:br>
            <a:endParaRPr lang="tr-TR" dirty="0"/>
          </a:p>
        </p:txBody>
      </p:sp>
    </p:spTree>
    <p:extLst>
      <p:ext uri="{BB962C8B-B14F-4D97-AF65-F5344CB8AC3E}">
        <p14:creationId xmlns:p14="http://schemas.microsoft.com/office/powerpoint/2010/main" val="3365022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BAĞIMLILIK DÖNGÜSÜ</a:t>
            </a:r>
            <a:endParaRPr lang="tr-T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85219" y="1554163"/>
            <a:ext cx="4525962"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8834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NE YAPMALI?</a:t>
            </a:r>
            <a:endParaRPr lang="tr-TR" dirty="0"/>
          </a:p>
        </p:txBody>
      </p:sp>
      <p:sp>
        <p:nvSpPr>
          <p:cNvPr id="3" name="İçerik Yer Tutucusu 2"/>
          <p:cNvSpPr>
            <a:spLocks noGrp="1"/>
          </p:cNvSpPr>
          <p:nvPr>
            <p:ph idx="1"/>
          </p:nvPr>
        </p:nvSpPr>
        <p:spPr/>
        <p:txBody>
          <a:bodyPr>
            <a:normAutofit fontScale="77500" lnSpcReduction="20000"/>
          </a:bodyPr>
          <a:lstStyle/>
          <a:p>
            <a:r>
              <a:rPr lang="tr-TR" dirty="0"/>
              <a:t>Uyuşturucu madde bağımlılığı tedavi edilebilir bir sağlık problemidir ancak tedavisi kolay değildir. Bağımlılık kronik bir hastalık olduğundan, insanlar sadece birkaç gün uyuşturucu madde kullanmayı bırakmakla iyileşememektedir. Çoğu hasta, kullanmayı tamamen bırakmak ve hayatını kurtarmak için uzun süreli ve tekrarlı bir biçimde desteğe ihtiyaç duymaktadır.</a:t>
            </a:r>
            <a:br>
              <a:rPr lang="tr-TR" dirty="0"/>
            </a:br>
            <a:r>
              <a:rPr lang="tr-TR" dirty="0"/>
              <a:t>  </a:t>
            </a:r>
            <a:br>
              <a:rPr lang="tr-TR" dirty="0"/>
            </a:br>
            <a:r>
              <a:rPr lang="tr-TR" dirty="0"/>
              <a:t>Bağımlılık tedavisi ve müdahalesi, kişinin aşağıdakileri yapabilir hale gelmesine yardımcı olmalıdır:</a:t>
            </a:r>
          </a:p>
          <a:p>
            <a:r>
              <a:rPr lang="tr-TR" dirty="0"/>
              <a:t>Uyuşturucu maddeyi kullanmayı bırakmasına.</a:t>
            </a:r>
          </a:p>
          <a:p>
            <a:r>
              <a:rPr lang="tr-TR" dirty="0"/>
              <a:t>Uyuşturucu maddeden uzak durmasına.</a:t>
            </a:r>
          </a:p>
          <a:p>
            <a:r>
              <a:rPr lang="tr-TR" dirty="0"/>
              <a:t>Ailede, işte ve toplumda üretken olmasına.</a:t>
            </a:r>
          </a:p>
          <a:p>
            <a:endParaRPr lang="tr-TR" dirty="0"/>
          </a:p>
        </p:txBody>
      </p:sp>
    </p:spTree>
    <p:extLst>
      <p:ext uri="{BB962C8B-B14F-4D97-AF65-F5344CB8AC3E}">
        <p14:creationId xmlns:p14="http://schemas.microsoft.com/office/powerpoint/2010/main" val="3169308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404664"/>
            <a:ext cx="8686800" cy="838200"/>
          </a:xfrm>
        </p:spPr>
        <p:txBody>
          <a:bodyPr/>
          <a:lstStyle/>
          <a:p>
            <a:pPr algn="ctr"/>
            <a:r>
              <a:rPr lang="tr-TR" dirty="0" smtClean="0"/>
              <a:t>NE YAPMAMALI?</a:t>
            </a:r>
            <a:endParaRPr lang="tr-TR" dirty="0"/>
          </a:p>
        </p:txBody>
      </p:sp>
      <p:sp>
        <p:nvSpPr>
          <p:cNvPr id="3" name="İçerik Yer Tutucusu 2"/>
          <p:cNvSpPr>
            <a:spLocks noGrp="1"/>
          </p:cNvSpPr>
          <p:nvPr>
            <p:ph idx="1"/>
          </p:nvPr>
        </p:nvSpPr>
        <p:spPr/>
        <p:txBody>
          <a:bodyPr>
            <a:normAutofit fontScale="55000" lnSpcReduction="20000"/>
          </a:bodyPr>
          <a:lstStyle/>
          <a:p>
            <a:r>
              <a:rPr lang="tr-TR" dirty="0"/>
              <a:t>Ebeveynler çocuklarının madde kullanımını öğrendikleri süreçte; kabullenememe, süreci inkâr, üzüntü, şok, hayal kırıklığı, öfke, kullanıcıyı sorgulama gibi durumlar yaşayabilirler. Buna bağlı olarak çocuklarına karşı beklenti, davranış ve tutumları değişebilmektedir. Bu davranış ve tutumların getirdiği tepkiler süreci olumlu etkilemek yerine, daha çok olumsuz etkileyebilir ve bu tepkilerden kaçınmak gerekmektedir.</a:t>
            </a:r>
          </a:p>
          <a:p>
            <a:r>
              <a:rPr lang="tr-TR" dirty="0"/>
              <a:t>Benim çocuğum asla yapmaz,</a:t>
            </a:r>
          </a:p>
          <a:p>
            <a:r>
              <a:rPr lang="tr-TR" dirty="0"/>
              <a:t>Bu çocuk senin yüzünden böyle oldu,</a:t>
            </a:r>
          </a:p>
          <a:p>
            <a:r>
              <a:rPr lang="tr-TR" dirty="0"/>
              <a:t>Daha iyi anne-baba olamadık,</a:t>
            </a:r>
          </a:p>
          <a:p>
            <a:r>
              <a:rPr lang="tr-TR" dirty="0"/>
              <a:t>Ben seni bunun için mi yetiştirdim,</a:t>
            </a:r>
          </a:p>
          <a:p>
            <a:r>
              <a:rPr lang="tr-TR" dirty="0"/>
              <a:t>Benim böyle çocuğum olamaz,</a:t>
            </a:r>
          </a:p>
          <a:p>
            <a:r>
              <a:rPr lang="tr-TR" dirty="0"/>
              <a:t>Senden hiçbir şey olmaz gibi cümleler kurmanın süreci iyileştirmeyeceği unutulmamalıdır.</a:t>
            </a:r>
          </a:p>
          <a:p>
            <a:r>
              <a:rPr lang="tr-TR" dirty="0"/>
              <a:t>Öncelikle kişiyi dinlemeli ve yargılamadan anlamaya çalışmak faydalı olacaktır. İçinde bulunulan zor durumla doğru şekilde başa çıkma yöntemlerini öğrenmek için ebeveynlerin bir uzmandan destek alması faydalı olabilir.</a:t>
            </a:r>
          </a:p>
          <a:p>
            <a:endParaRPr lang="tr-TR" dirty="0"/>
          </a:p>
        </p:txBody>
      </p:sp>
    </p:spTree>
    <p:extLst>
      <p:ext uri="{BB962C8B-B14F-4D97-AF65-F5344CB8AC3E}">
        <p14:creationId xmlns:p14="http://schemas.microsoft.com/office/powerpoint/2010/main" val="4168454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Önleyici faktörler</a:t>
            </a:r>
            <a:endParaRPr lang="tr-TR" dirty="0"/>
          </a:p>
        </p:txBody>
      </p:sp>
      <p:sp>
        <p:nvSpPr>
          <p:cNvPr id="3" name="İçerik Yer Tutucusu 2"/>
          <p:cNvSpPr>
            <a:spLocks noGrp="1"/>
          </p:cNvSpPr>
          <p:nvPr>
            <p:ph idx="1"/>
          </p:nvPr>
        </p:nvSpPr>
        <p:spPr/>
        <p:txBody>
          <a:bodyPr>
            <a:normAutofit fontScale="85000" lnSpcReduction="20000"/>
          </a:bodyPr>
          <a:lstStyle/>
          <a:p>
            <a:r>
              <a:rPr lang="tr-TR" dirty="0"/>
              <a:t>Madde kullanım bozukluğundan koruyucu ve önleyici bazı faktörler vardır. Bunlar arasında;</a:t>
            </a:r>
          </a:p>
          <a:p>
            <a:r>
              <a:rPr lang="tr-TR" dirty="0"/>
              <a:t>Çocuk ile gençlere uyuşturucu maddelerin zararlı etkileri ve bağımlılık konusunda yaşlarına uygun doğru bilgilendirmeler yapma</a:t>
            </a:r>
          </a:p>
          <a:p>
            <a:r>
              <a:rPr lang="tr-TR" dirty="0"/>
              <a:t>Aile sistemi içinde güçlü ve pozitif bağlar inşa etme.</a:t>
            </a:r>
          </a:p>
          <a:p>
            <a:r>
              <a:rPr lang="tr-TR" dirty="0"/>
              <a:t>Ebeveynlerin çocuklarının arkadaş olduğu kişilerden ve sosyalleştikleri ortamlardan haberdar olması.</a:t>
            </a:r>
          </a:p>
          <a:p>
            <a:r>
              <a:rPr lang="tr-TR" dirty="0"/>
              <a:t>Açık, anlaşılır kurallar koyma ve kurallara uyma konusunda tüm aile üyelerinin hassasiyet göstermesi</a:t>
            </a:r>
          </a:p>
          <a:p>
            <a:r>
              <a:rPr lang="tr-TR" dirty="0"/>
              <a:t>Okul, sivil toplum kuruluşu ve kulüp gibi kurum ve kuruluşlarla temas içinde olma.</a:t>
            </a:r>
          </a:p>
          <a:p>
            <a:endParaRPr lang="tr-TR" dirty="0"/>
          </a:p>
        </p:txBody>
      </p:sp>
    </p:spTree>
    <p:extLst>
      <p:ext uri="{BB962C8B-B14F-4D97-AF65-F5344CB8AC3E}">
        <p14:creationId xmlns:p14="http://schemas.microsoft.com/office/powerpoint/2010/main" val="1180628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t>Madde </a:t>
            </a:r>
            <a:r>
              <a:rPr lang="tr-TR" dirty="0" err="1" smtClean="0"/>
              <a:t>kullanim</a:t>
            </a:r>
            <a:r>
              <a:rPr lang="tr-TR" dirty="0" smtClean="0"/>
              <a:t> bozukluğunda iyileşmek mümkün</a:t>
            </a:r>
            <a:endParaRPr lang="tr-TR" dirty="0"/>
          </a:p>
        </p:txBody>
      </p:sp>
      <p:sp>
        <p:nvSpPr>
          <p:cNvPr id="3" name="İçerik Yer Tutucusu 2"/>
          <p:cNvSpPr>
            <a:spLocks noGrp="1"/>
          </p:cNvSpPr>
          <p:nvPr>
            <p:ph idx="1"/>
          </p:nvPr>
        </p:nvSpPr>
        <p:spPr/>
        <p:txBody>
          <a:bodyPr>
            <a:normAutofit fontScale="77500" lnSpcReduction="20000"/>
          </a:bodyPr>
          <a:lstStyle/>
          <a:p>
            <a:r>
              <a:rPr lang="tr-TR" dirty="0"/>
              <a:t>Bağımlılık doğru tedavi ve müdahale ile iyileşebilen bir hastalıktır; ancak iyileşmenin gerçekleşmesi için çaba ve zaman gerekmektedir. Kişinin tedavi olmayı istemesi ve kendini tedaviye hazır hissetmesi en önemli aşamadır. Bu süreçte yakınlarının bağımlı kişiyle sağlıklı bir iletişim içinde olması; bağımlı kişinin de yaşadıklarını yakınlarıyla paylaşması önemlidir. Bağımlılık tedavisi ile müdahalesi, kullanılan maddenin cinsine ve kullanım süresine göre değişkenlik göstermektedir. Madde kullanım bozukluğu olan bir kişinin madde kullanımını bırakması tek başına oldukça zordur.  Bu tür durumlarda muhakkak uzman yardımına ihtiyaç vardır.</a:t>
            </a:r>
          </a:p>
          <a:p>
            <a:r>
              <a:rPr lang="tr-TR" dirty="0"/>
              <a:t/>
            </a:r>
            <a:br>
              <a:rPr lang="tr-TR" dirty="0"/>
            </a:br>
            <a:endParaRPr lang="tr-TR" dirty="0"/>
          </a:p>
        </p:txBody>
      </p:sp>
    </p:spTree>
    <p:extLst>
      <p:ext uri="{BB962C8B-B14F-4D97-AF65-F5344CB8AC3E}">
        <p14:creationId xmlns:p14="http://schemas.microsoft.com/office/powerpoint/2010/main" val="2317106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MADDE BAĞIMLILIĞI NEDİR?</a:t>
            </a:r>
            <a:endParaRPr lang="tr-TR" dirty="0"/>
          </a:p>
        </p:txBody>
      </p:sp>
      <p:sp>
        <p:nvSpPr>
          <p:cNvPr id="3" name="İçerik Yer Tutucusu 2"/>
          <p:cNvSpPr>
            <a:spLocks noGrp="1"/>
          </p:cNvSpPr>
          <p:nvPr>
            <p:ph idx="1"/>
          </p:nvPr>
        </p:nvSpPr>
        <p:spPr/>
        <p:txBody>
          <a:bodyPr>
            <a:normAutofit lnSpcReduction="10000"/>
          </a:bodyPr>
          <a:lstStyle/>
          <a:p>
            <a:r>
              <a:rPr lang="tr-TR" dirty="0"/>
              <a:t>Madde bağımlılığı Dünya Sağlık Örgütünün, 11. revizyonunu yayımladığı Uluslararası Hastalık Sınıflandırması El Kitabı’nda (ICD-11) </a:t>
            </a:r>
            <a:r>
              <a:rPr lang="tr-TR" i="1" dirty="0"/>
              <a:t>madde kullanımına bağlı bozukluklar</a:t>
            </a:r>
            <a:r>
              <a:rPr lang="tr-TR" dirty="0"/>
              <a:t> adı altında sınıflandırılmaktadır. Vücuda girdiğinde davranışsal, ruhsal ve beden üzerinde değişikliklere neden olan, bağımlılık yapabilen kimyasal maddelere bağımlılık yapıcı maddeler denir. Bu maddeler tıp kaynaklarında </a:t>
            </a:r>
            <a:r>
              <a:rPr lang="tr-TR" dirty="0" err="1"/>
              <a:t>psikoaktif</a:t>
            </a:r>
            <a:r>
              <a:rPr lang="tr-TR" dirty="0"/>
              <a:t> madde olarak geçmektedir.</a:t>
            </a:r>
            <a:endParaRPr lang="tr-TR" dirty="0"/>
          </a:p>
        </p:txBody>
      </p:sp>
    </p:spTree>
    <p:extLst>
      <p:ext uri="{BB962C8B-B14F-4D97-AF65-F5344CB8AC3E}">
        <p14:creationId xmlns:p14="http://schemas.microsoft.com/office/powerpoint/2010/main" val="3764119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t>Madde </a:t>
            </a:r>
            <a:r>
              <a:rPr lang="tr-TR" dirty="0" err="1" smtClean="0"/>
              <a:t>kullanimina</a:t>
            </a:r>
            <a:r>
              <a:rPr lang="tr-TR" dirty="0" smtClean="0"/>
              <a:t> zemin </a:t>
            </a:r>
            <a:r>
              <a:rPr lang="tr-TR" dirty="0" err="1" smtClean="0"/>
              <a:t>hazirlayan</a:t>
            </a:r>
            <a:r>
              <a:rPr lang="tr-TR" dirty="0" smtClean="0"/>
              <a:t> risk faktörleri</a:t>
            </a:r>
            <a:endParaRPr lang="tr-TR" dirty="0"/>
          </a:p>
        </p:txBody>
      </p:sp>
      <p:sp>
        <p:nvSpPr>
          <p:cNvPr id="3" name="İçerik Yer Tutucusu 2"/>
          <p:cNvSpPr>
            <a:spLocks noGrp="1"/>
          </p:cNvSpPr>
          <p:nvPr>
            <p:ph idx="1"/>
          </p:nvPr>
        </p:nvSpPr>
        <p:spPr/>
        <p:txBody>
          <a:bodyPr>
            <a:normAutofit fontScale="70000" lnSpcReduction="20000"/>
          </a:bodyPr>
          <a:lstStyle/>
          <a:p>
            <a:r>
              <a:rPr lang="tr-TR" dirty="0"/>
              <a:t>Madde kullanım bozukluğu konusunda birçok farklı risk faktörü vardır. Bu risk faktörleri arasında en öne çıkanları şöyle sıralanmaktadır:</a:t>
            </a:r>
          </a:p>
          <a:p>
            <a:r>
              <a:rPr lang="tr-TR" dirty="0"/>
              <a:t>Psikolojik sorunları olan ya da herhangi bir madde bağımlılığı bulunan ebeveynlere sahip çocukların daha fazla risk altında olması muhtemeldir.</a:t>
            </a:r>
          </a:p>
          <a:p>
            <a:r>
              <a:rPr lang="tr-TR" dirty="0"/>
              <a:t>Ebeveyn-çocuk bağlanmasının güvensiz olması ve ilgi eksikliği (Özellikle ebeveynlerin çocuğun gelişim sürecinde ihmal davranışında bulunmaları)</a:t>
            </a:r>
          </a:p>
          <a:p>
            <a:r>
              <a:rPr lang="tr-TR" dirty="0"/>
              <a:t>Sınıfta aşırı utangaçlık ya da şiddet içeren davranışlar</a:t>
            </a:r>
          </a:p>
          <a:p>
            <a:r>
              <a:rPr lang="tr-TR" dirty="0"/>
              <a:t>Aile içi kuralların açık olmaması ve belirlenmiş kurallara aile üyelerinin uymaması</a:t>
            </a:r>
          </a:p>
          <a:p>
            <a:r>
              <a:rPr lang="tr-TR" dirty="0"/>
              <a:t>Okul başarısında düşüş</a:t>
            </a:r>
          </a:p>
          <a:p>
            <a:r>
              <a:rPr lang="tr-TR" dirty="0"/>
              <a:t>Biyolojik ve çevresel faktörler</a:t>
            </a:r>
          </a:p>
          <a:p>
            <a:endParaRPr lang="tr-TR" dirty="0"/>
          </a:p>
        </p:txBody>
      </p:sp>
    </p:spTree>
    <p:extLst>
      <p:ext uri="{BB962C8B-B14F-4D97-AF65-F5344CB8AC3E}">
        <p14:creationId xmlns:p14="http://schemas.microsoft.com/office/powerpoint/2010/main" val="602917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Önleme önemlidir</a:t>
            </a:r>
            <a:endParaRPr lang="tr-TR" dirty="0"/>
          </a:p>
        </p:txBody>
      </p:sp>
      <p:sp>
        <p:nvSpPr>
          <p:cNvPr id="3" name="İçerik Yer Tutucusu 2"/>
          <p:cNvSpPr>
            <a:spLocks noGrp="1"/>
          </p:cNvSpPr>
          <p:nvPr>
            <p:ph idx="1"/>
          </p:nvPr>
        </p:nvSpPr>
        <p:spPr/>
        <p:txBody>
          <a:bodyPr>
            <a:normAutofit fontScale="70000" lnSpcReduction="20000"/>
          </a:bodyPr>
          <a:lstStyle/>
          <a:p>
            <a:r>
              <a:rPr lang="tr-TR" dirty="0"/>
              <a:t>Toplumda bağımlılık yapıcı maddelerin kullanılmasını ve yayılmasını önleme çalışmaları, bu maddelerin yarattığı bireysel ve toplumsal sorunları en aza indirmek ve toplumda sağlıklı davranışların gelişmesini sağlamak amacıyla yapılmaktadır. Bağımlılık bir anda gelişmeyebilir. Bağımlılık geliştiğinde tedavi zorlayıcı olabilmektedir.</a:t>
            </a:r>
          </a:p>
          <a:p>
            <a:r>
              <a:rPr lang="tr-TR" dirty="0"/>
              <a:t>İyileşme bir anda gerçekleşmez, zaman alır. İyileşmeyi tamamlayan etmenlerden biri tıbbi destek ile birlikte psikososyal destek almaktır. Psikososyal destek ile bağımlılık hakkında bilgi sahibi olma ve tekrar kullanıma gitmemek için koruyucu faktörler çalışılmalıdır. Tıbbi destek iyileşme sürecinde tek başına yeterli değildir.</a:t>
            </a:r>
          </a:p>
          <a:p>
            <a:r>
              <a:rPr lang="tr-TR" dirty="0"/>
              <a:t>Madde kullanımının insan sağlığı üzerindeki olumsuz etkisi nedeniyle ülkenin sağlık harcamaları artmaktadır. Her türlü önleme programı maliyetinin, tedavi maliyetinden daha düşük olduğu gözlenmiştir.</a:t>
            </a:r>
          </a:p>
          <a:p>
            <a:endParaRPr lang="tr-TR" dirty="0"/>
          </a:p>
        </p:txBody>
      </p:sp>
    </p:spTree>
    <p:extLst>
      <p:ext uri="{BB962C8B-B14F-4D97-AF65-F5344CB8AC3E}">
        <p14:creationId xmlns:p14="http://schemas.microsoft.com/office/powerpoint/2010/main" val="2146064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ctr"/>
            <a:r>
              <a:rPr lang="tr-TR" dirty="0"/>
              <a:t>Ayrıntılı bilgi için;</a:t>
            </a:r>
            <a:br>
              <a:rPr lang="tr-TR" dirty="0"/>
            </a:br>
            <a:r>
              <a:rPr lang="tr-TR" b="1" dirty="0">
                <a:hlinkClick r:id="rId2"/>
              </a:rPr>
              <a:t>tbm.org.tr</a:t>
            </a:r>
            <a:r>
              <a:rPr lang="tr-TR" b="1" dirty="0"/>
              <a:t/>
            </a:r>
            <a:br>
              <a:rPr lang="tr-TR" b="1" dirty="0"/>
            </a:br>
            <a:r>
              <a:rPr lang="tr-TR" b="1" dirty="0">
                <a:hlinkClick r:id="rId3"/>
              </a:rPr>
              <a:t>yedam.org.tr</a:t>
            </a:r>
            <a:r>
              <a:rPr lang="tr-TR" b="1" dirty="0"/>
              <a:t/>
            </a:r>
            <a:br>
              <a:rPr lang="tr-TR" b="1" dirty="0"/>
            </a:br>
            <a:r>
              <a:rPr lang="tr-TR" b="1" dirty="0">
                <a:hlinkClick r:id="rId4"/>
              </a:rPr>
              <a:t>birakabilirsin.org</a:t>
            </a:r>
            <a:endParaRPr lang="tr-TR" dirty="0"/>
          </a:p>
          <a:p>
            <a:endParaRPr lang="tr-TR" dirty="0"/>
          </a:p>
        </p:txBody>
      </p:sp>
    </p:spTree>
    <p:extLst>
      <p:ext uri="{BB962C8B-B14F-4D97-AF65-F5344CB8AC3E}">
        <p14:creationId xmlns:p14="http://schemas.microsoft.com/office/powerpoint/2010/main" val="14788770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t>Şeyh </a:t>
            </a:r>
            <a:r>
              <a:rPr lang="tr-TR" dirty="0" err="1" smtClean="0"/>
              <a:t>edebali</a:t>
            </a:r>
            <a:r>
              <a:rPr lang="tr-TR" dirty="0" smtClean="0"/>
              <a:t> </a:t>
            </a:r>
            <a:r>
              <a:rPr lang="tr-TR" dirty="0" err="1" smtClean="0"/>
              <a:t>anadolu</a:t>
            </a:r>
            <a:r>
              <a:rPr lang="tr-TR" dirty="0" smtClean="0"/>
              <a:t> imam hatip lisesi rehberlik servisi</a:t>
            </a:r>
            <a:endParaRPr lang="tr-TR" dirty="0"/>
          </a:p>
        </p:txBody>
      </p:sp>
      <p:pic>
        <p:nvPicPr>
          <p:cNvPr id="2050" name="Picture 2" descr="C:\Users\Rehber Ogretmen\Documents\Downloads\OKUL LOGOSU.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8125" y="1988840"/>
            <a:ext cx="4847749" cy="3744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1472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err="1"/>
              <a:t>Psikoaktif</a:t>
            </a:r>
            <a:r>
              <a:rPr lang="tr-TR" dirty="0"/>
              <a:t> madde; merkezi sinir sistemini etkileyerek beynin fonksiyonlarını değiştiren algıda, duyularda, davranışlarda, bilinçte ve ruh halinde değişikliklere neden olan kimyasal maddelerdir. Aralarında belirli ilaçların da bulunduğu </a:t>
            </a:r>
            <a:r>
              <a:rPr lang="tr-TR" dirty="0" err="1"/>
              <a:t>psikoaktif</a:t>
            </a:r>
            <a:r>
              <a:rPr lang="tr-TR" dirty="0"/>
              <a:t> maddelerin, tek seferlik kullanımında dahi kullanıma bağlı çeşitli bozukluklar ortaya çıkmaktadır. Bağımlılık yapıcı maddeleri yalnızca </a:t>
            </a:r>
            <a:r>
              <a:rPr lang="tr-TR" dirty="0" err="1"/>
              <a:t>psikoaktif</a:t>
            </a:r>
            <a:r>
              <a:rPr lang="tr-TR" dirty="0"/>
              <a:t> maddelerle sınırlandırılmamalıdır. Kimyasal olmayan ancak bağımlılık riski olan ve tıbbi amaçlı olmayan ilaçların zararlı kullanımından kaynaklanan bozukluklar da bu sınıflandırmaya dâhildir. Madde kullanımına bağlı bozukluklar aralarında belirli ilaçların da yer aldığı </a:t>
            </a:r>
            <a:r>
              <a:rPr lang="tr-TR" dirty="0" err="1"/>
              <a:t>psikoaktif</a:t>
            </a:r>
            <a:r>
              <a:rPr lang="tr-TR" dirty="0"/>
              <a:t> özellikteki maddelerin, tek seferlik ya da tekrarlanan kullanımından kaynaklanan çeşitli bozuklukları içermektedir. Bununla birlikte </a:t>
            </a:r>
            <a:r>
              <a:rPr lang="tr-TR" dirty="0" err="1"/>
              <a:t>psikoaktif</a:t>
            </a:r>
            <a:r>
              <a:rPr lang="tr-TR" dirty="0"/>
              <a:t> olmayan maddelerin tıbbi amaçlı olmayan, zararlı kullanımından kaynaklanan bozukluklar da bu sınıflandırmaya dâhildir. Madde kullanımı beyinde ödül yolaklarını uyarmaktadır. Madde kullanımına bağlı keyif veren ve cazip gelen etkiler beyinde ki </a:t>
            </a:r>
            <a:r>
              <a:rPr lang="tr-TR" dirty="0" err="1"/>
              <a:t>dopamin</a:t>
            </a:r>
            <a:r>
              <a:rPr lang="tr-TR" dirty="0"/>
              <a:t> hormonunu bozarken bozulma ile birlikte tekrar kullanımı pekiştirmektedir. Madde kullanımı tekrarlayan kullanımlara dönüştüğünde bağımlılık yapabilmektedir. Aynı zamanda zihinsel ve fiziksel sağlığı tehdit eden birçok zarara yol açabilmektedir.</a:t>
            </a:r>
            <a:endParaRPr lang="tr-TR" dirty="0"/>
          </a:p>
        </p:txBody>
      </p:sp>
    </p:spTree>
    <p:extLst>
      <p:ext uri="{BB962C8B-B14F-4D97-AF65-F5344CB8AC3E}">
        <p14:creationId xmlns:p14="http://schemas.microsoft.com/office/powerpoint/2010/main" val="3482348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Amerikan Psikiyatri Birliğinin belirlediği DSM-5 Tanı Ölçütleri Başvuru El Kitabı’na göre madde kullanım bozukluğu aşağıdaki şekilde tanımlanmaktadır.</a:t>
            </a:r>
            <a:r>
              <a:rPr lang="tr-TR" dirty="0"/>
              <a:t/>
            </a:r>
            <a:br>
              <a:rPr lang="tr-TR" dirty="0"/>
            </a:br>
            <a:r>
              <a:rPr lang="tr-TR" dirty="0"/>
              <a:t>12 aylık bir süre içinde, aşağıdakilerden en az ikisi ile kendini gösteren, klinik açıdan belirgin bir sıkıntıya ya da işlevsellikte düşmeye yol açan, sorunlu bir madde kullanım örüntüsü:</a:t>
            </a:r>
            <a:endParaRPr lang="tr-TR" b="1" dirty="0"/>
          </a:p>
        </p:txBody>
      </p:sp>
    </p:spTree>
    <p:extLst>
      <p:ext uri="{BB962C8B-B14F-4D97-AF65-F5344CB8AC3E}">
        <p14:creationId xmlns:p14="http://schemas.microsoft.com/office/powerpoint/2010/main" val="2029266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Çoğu kez istendiğinden daha büyük ölçüde ya da daha uzun süreli olarak madde alınır.</a:t>
            </a:r>
          </a:p>
          <a:p>
            <a:r>
              <a:rPr lang="tr-TR" dirty="0"/>
              <a:t>Madde kullanmayı bırakmak, denetim altında tutmak için sürekli bir istek ya da sonuç vermeyen çabalar vardır.</a:t>
            </a:r>
          </a:p>
          <a:p>
            <a:r>
              <a:rPr lang="tr-TR" dirty="0"/>
              <a:t>Madde elde etmek, madde kullanmak ya da yarattığı etkilerden kurtulmak için gerekli etkinliklere çok zaman ayrılır.</a:t>
            </a:r>
          </a:p>
          <a:p>
            <a:r>
              <a:rPr lang="tr-TR" dirty="0"/>
              <a:t>Madde kullanmak için çok büyük bir istek duyma ya da kendini zorlanmış hissetme durumu söz konusudur.</a:t>
            </a:r>
          </a:p>
          <a:p>
            <a:endParaRPr lang="tr-TR" dirty="0"/>
          </a:p>
        </p:txBody>
      </p:sp>
    </p:spTree>
    <p:extLst>
      <p:ext uri="{BB962C8B-B14F-4D97-AF65-F5344CB8AC3E}">
        <p14:creationId xmlns:p14="http://schemas.microsoft.com/office/powerpoint/2010/main" val="3707297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İşte, okulda ya da evdeki konumunun gereği olan başlıca yükümlülüklerini yerine getirememe ile sonuçlanan, yineleyici madde kullanımı vardır.</a:t>
            </a:r>
          </a:p>
          <a:p>
            <a:r>
              <a:rPr lang="tr-TR" dirty="0"/>
              <a:t>Madde etkilerinin neden olduğu yineleyici, toplumsal ya da kişilerarası sorunlar olmasına karşın madde kullanımını sürdürme durumu söz konusudur.</a:t>
            </a:r>
          </a:p>
          <a:p>
            <a:endParaRPr lang="tr-TR" dirty="0"/>
          </a:p>
        </p:txBody>
      </p:sp>
    </p:spTree>
    <p:extLst>
      <p:ext uri="{BB962C8B-B14F-4D97-AF65-F5344CB8AC3E}">
        <p14:creationId xmlns:p14="http://schemas.microsoft.com/office/powerpoint/2010/main" val="1595327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Madde kullanımından ötürü önemli birtakım toplumsal, işle ilgili faaliyetlerin, eğlenme-dinlenme etkinliklerinin bırakılması ya da azaltılması söz konusudur.</a:t>
            </a:r>
          </a:p>
          <a:p>
            <a:r>
              <a:rPr lang="tr-TR" dirty="0"/>
              <a:t>Maddenin tekrar eden bedensel ya da ruhsal bir sorunu olduğu bilgisine karşın madde kullanımı sürdürülür.</a:t>
            </a:r>
          </a:p>
          <a:p>
            <a:endParaRPr lang="tr-TR" dirty="0"/>
          </a:p>
        </p:txBody>
      </p:sp>
    </p:spTree>
    <p:extLst>
      <p:ext uri="{BB962C8B-B14F-4D97-AF65-F5344CB8AC3E}">
        <p14:creationId xmlns:p14="http://schemas.microsoft.com/office/powerpoint/2010/main" val="3702448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Aşağıdakilerden biriyle tanımlanabilecek bir dayanıklılık (tolerans) gelişmiş olması söz konusudur:</a:t>
            </a:r>
            <a:br>
              <a:rPr lang="tr-TR" dirty="0"/>
            </a:br>
            <a:r>
              <a:rPr lang="tr-TR" dirty="0"/>
              <a:t>A. Sarhoşluk ya da istenen etkiyi sağlamak için belirgin olarak artan ölçülerde madde kullanma gereksinimi</a:t>
            </a:r>
            <a:br>
              <a:rPr lang="tr-TR" dirty="0"/>
            </a:br>
            <a:r>
              <a:rPr lang="tr-TR" dirty="0"/>
              <a:t>B. Aynı ölçüde madde kullanımının sürdürülmesine karşın, belirgin olarak daha az etki sağlanması.</a:t>
            </a:r>
          </a:p>
          <a:p>
            <a:r>
              <a:rPr lang="tr-TR" dirty="0"/>
              <a:t>Aşağıdakilerden biriyle tanımlandığı üzere, yoksunluk gelişmiş olması:</a:t>
            </a:r>
            <a:br>
              <a:rPr lang="tr-TR" dirty="0"/>
            </a:br>
            <a:r>
              <a:rPr lang="tr-TR" dirty="0"/>
              <a:t>A. Maddeye özgü yoksunluk sendromu</a:t>
            </a:r>
            <a:br>
              <a:rPr lang="tr-TR" dirty="0"/>
            </a:br>
            <a:r>
              <a:rPr lang="tr-TR" dirty="0"/>
              <a:t>B. Yoksunluk belirtilerinden kurtulmak ya da kaçınmak için madde (veya yakından ilişkili bir madde) alma.</a:t>
            </a:r>
          </a:p>
          <a:p>
            <a:r>
              <a:rPr lang="tr-TR" dirty="0"/>
              <a:t/>
            </a:r>
            <a:br>
              <a:rPr lang="tr-TR" dirty="0"/>
            </a:br>
            <a:endParaRPr lang="tr-TR" dirty="0"/>
          </a:p>
        </p:txBody>
      </p:sp>
    </p:spTree>
    <p:extLst>
      <p:ext uri="{BB962C8B-B14F-4D97-AF65-F5344CB8AC3E}">
        <p14:creationId xmlns:p14="http://schemas.microsoft.com/office/powerpoint/2010/main" val="1755419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MADDE YOKSUNLUĞU NEDİR?</a:t>
            </a:r>
            <a:endParaRPr lang="tr-TR" dirty="0"/>
          </a:p>
        </p:txBody>
      </p:sp>
      <p:sp>
        <p:nvSpPr>
          <p:cNvPr id="3" name="İçerik Yer Tutucusu 2"/>
          <p:cNvSpPr>
            <a:spLocks noGrp="1"/>
          </p:cNvSpPr>
          <p:nvPr>
            <p:ph idx="1"/>
          </p:nvPr>
        </p:nvSpPr>
        <p:spPr/>
        <p:txBody>
          <a:bodyPr>
            <a:normAutofit lnSpcReduction="10000"/>
          </a:bodyPr>
          <a:lstStyle/>
          <a:p>
            <a:r>
              <a:rPr lang="tr-TR" b="1" dirty="0"/>
              <a:t>DSM-5 Tanı Ölçütleri Başvuru El Kitabı’na göre madde yoksunluğu şu şekilde tanımlanmaktadır</a:t>
            </a:r>
            <a:r>
              <a:rPr lang="tr-TR" b="1" dirty="0" smtClean="0"/>
              <a:t>:  </a:t>
            </a:r>
            <a:r>
              <a:rPr lang="tr-TR" dirty="0"/>
              <a:t>A. Aşırı ölçüde ve uzun süreli (genellikle, en az birkaç ay süresince, her gün ya da neredeyse her gün kullanım) madde kullanımının bırakılması.</a:t>
            </a:r>
            <a:r>
              <a:rPr lang="tr-TR" dirty="0"/>
              <a:t/>
            </a:r>
            <a:br>
              <a:rPr lang="tr-TR" dirty="0"/>
            </a:br>
            <a:r>
              <a:rPr lang="tr-TR" dirty="0"/>
              <a:t>B. A tanı ölçütünde tanımlanan madde kullanımının bırakılmasının ardından, yaklaşık bir hafta geçtikten sonra, aşağıdaki üç (ya da daha çok) belirti ya da bulgunun gelişmesi:</a:t>
            </a:r>
            <a:endParaRPr lang="tr-TR" dirty="0"/>
          </a:p>
        </p:txBody>
      </p:sp>
    </p:spTree>
    <p:extLst>
      <p:ext uri="{BB962C8B-B14F-4D97-AF65-F5344CB8AC3E}">
        <p14:creationId xmlns:p14="http://schemas.microsoft.com/office/powerpoint/2010/main" val="34802027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TotalTime>
  <Words>1183</Words>
  <Application>Microsoft Office PowerPoint</Application>
  <PresentationFormat>Ekran Gösterisi (4:3)</PresentationFormat>
  <Paragraphs>83</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Gezinti</vt:lpstr>
      <vt:lpstr>PowerPoint Sunusu</vt:lpstr>
      <vt:lpstr>MADDE BAĞIMLILIĞI NEDİR?</vt:lpstr>
      <vt:lpstr>PowerPoint Sunusu</vt:lpstr>
      <vt:lpstr>PowerPoint Sunusu</vt:lpstr>
      <vt:lpstr>PowerPoint Sunusu</vt:lpstr>
      <vt:lpstr>PowerPoint Sunusu</vt:lpstr>
      <vt:lpstr>PowerPoint Sunusu</vt:lpstr>
      <vt:lpstr>PowerPoint Sunusu</vt:lpstr>
      <vt:lpstr>MADDE YOKSUNLUĞU NEDİR?</vt:lpstr>
      <vt:lpstr>PowerPoint Sunusu</vt:lpstr>
      <vt:lpstr>PowerPoint Sunusu</vt:lpstr>
      <vt:lpstr>MADDE BAĞIMLILIĞININ YOL AÇTIĞI  SAĞLIK SORUNLARI NELERDİR? </vt:lpstr>
      <vt:lpstr>PowerPoint Sunusu</vt:lpstr>
      <vt:lpstr>MADDE KULLANIMININ ÇOCUK VE ERGENLER ÜZERİNDEKİ ETKİLERİ NELERDİR?</vt:lpstr>
      <vt:lpstr>BAĞIMLILIK DÖNGÜSÜ</vt:lpstr>
      <vt:lpstr>NE YAPMALI?</vt:lpstr>
      <vt:lpstr>NE YAPMAMALI?</vt:lpstr>
      <vt:lpstr>Önleyici faktörler</vt:lpstr>
      <vt:lpstr>Madde kullanim bozukluğunda iyileşmek mümkün</vt:lpstr>
      <vt:lpstr>Madde kullanimina zemin hazirlayan risk faktörleri</vt:lpstr>
      <vt:lpstr>Önleme önemlidir</vt:lpstr>
      <vt:lpstr>PowerPoint Sunusu</vt:lpstr>
      <vt:lpstr>Şeyh edebali anadolu imam hatip lisesi rehberlik servisi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Rehber Ogretmen</dc:creator>
  <cp:lastModifiedBy>Rehber Ogretmen</cp:lastModifiedBy>
  <cp:revision>2</cp:revision>
  <dcterms:created xsi:type="dcterms:W3CDTF">2023-12-28T09:52:14Z</dcterms:created>
  <dcterms:modified xsi:type="dcterms:W3CDTF">2023-12-28T10:10:35Z</dcterms:modified>
</cp:coreProperties>
</file>