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7" r:id="rId3"/>
    <p:sldId id="258" r:id="rId4"/>
    <p:sldId id="259" r:id="rId5"/>
    <p:sldId id="262"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8FEC4053-0021-4183-84AB-0E32FA9715CF}" type="datetimeFigureOut">
              <a:rPr lang="tr-TR" smtClean="0"/>
              <a:t>20.02.2024</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5D18E339-000B-4DE7-BD0E-DEF7F00CAB6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EC4053-0021-4183-84AB-0E32FA9715CF}"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EC4053-0021-4183-84AB-0E32FA9715CF}"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8FEC4053-0021-4183-84AB-0E32FA9715CF}"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8FEC4053-0021-4183-84AB-0E32FA9715CF}" type="datetimeFigureOut">
              <a:rPr lang="tr-TR" smtClean="0"/>
              <a:t>20.02.2024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D18E339-000B-4DE7-BD0E-DEF7F00CAB67}"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EC4053-0021-4183-84AB-0E32FA9715CF}" type="datetimeFigureOut">
              <a:rPr lang="tr-TR" smtClean="0"/>
              <a:t>20.02.2024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8FEC4053-0021-4183-84AB-0E32FA9715CF}" type="datetimeFigureOut">
              <a:rPr lang="tr-TR" smtClean="0"/>
              <a:t>20.02.2024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8FEC4053-0021-4183-84AB-0E32FA9715CF}" type="datetimeFigureOut">
              <a:rPr lang="tr-TR" smtClean="0"/>
              <a:t>20.02.2024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C4053-0021-4183-84AB-0E32FA9715CF}" type="datetimeFigureOut">
              <a:rPr lang="tr-TR" smtClean="0"/>
              <a:t>20.02.2024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8FEC4053-0021-4183-84AB-0E32FA9715CF}" type="datetimeFigureOut">
              <a:rPr lang="tr-TR" smtClean="0"/>
              <a:t>20.02.2024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D18E339-000B-4DE7-BD0E-DEF7F00CAB6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8FEC4053-0021-4183-84AB-0E32FA9715CF}" type="datetimeFigureOut">
              <a:rPr lang="tr-TR" smtClean="0"/>
              <a:t>20.02.2024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5D18E339-000B-4DE7-BD0E-DEF7F00CAB67}" type="slidenum">
              <a:rPr lang="tr-TR" smtClean="0"/>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FEC4053-0021-4183-84AB-0E32FA9715CF}" type="datetimeFigureOut">
              <a:rPr lang="tr-TR" smtClean="0"/>
              <a:t>20.02.2024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18E339-000B-4DE7-BD0E-DEF7F00CAB67}" type="slidenum">
              <a:rPr lang="tr-TR" smtClean="0"/>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40460568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1"/>
                </a:solidFill>
              </a:rPr>
              <a:t>SINIR TÜRLERİ</a:t>
            </a:r>
            <a:endParaRPr lang="tr-TR" dirty="0">
              <a:solidFill>
                <a:schemeClr val="accent1"/>
              </a:solidFill>
            </a:endParaRPr>
          </a:p>
        </p:txBody>
      </p:sp>
      <p:sp>
        <p:nvSpPr>
          <p:cNvPr id="4" name="İçerik Yer Tutucusu 2">
            <a:extLst>
              <a:ext uri="{FF2B5EF4-FFF2-40B4-BE49-F238E27FC236}">
                <a16:creationId xmlns:a16="http://schemas.microsoft.com/office/drawing/2014/main" xmlns="" id="{D729B38E-8E3F-802B-093D-C9BE4D89C03E}"/>
              </a:ext>
            </a:extLst>
          </p:cNvPr>
          <p:cNvSpPr>
            <a:spLocks noGrp="1"/>
          </p:cNvSpPr>
          <p:nvPr>
            <p:ph idx="1"/>
          </p:nvPr>
        </p:nvSpPr>
        <p:spPr/>
        <p:txBody>
          <a:bodyPr/>
          <a:lstStyle/>
          <a:p>
            <a:pPr>
              <a:lnSpc>
                <a:spcPct val="107000"/>
              </a:lnSpc>
              <a:spcAft>
                <a:spcPts val="800"/>
              </a:spcAft>
            </a:pPr>
            <a:r>
              <a:rPr lang="tr-TR" sz="3500" b="1" dirty="0">
                <a:effectLst/>
                <a:latin typeface="Informal Roman" panose="030604020304060B0204" pitchFamily="66" charset="0"/>
                <a:ea typeface="Calibri" panose="020F0502020204030204" pitchFamily="34" charset="0"/>
                <a:cs typeface="Times New Roman" panose="02020603050405020304" pitchFamily="18" charset="0"/>
              </a:rPr>
              <a:t>FİZİKSEL</a:t>
            </a:r>
          </a:p>
          <a:p>
            <a:pPr>
              <a:lnSpc>
                <a:spcPct val="107000"/>
              </a:lnSpc>
              <a:spcAft>
                <a:spcPts val="800"/>
              </a:spcAft>
            </a:pP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Sizi tanımlayan en temel sınır, fiziksel derinizdir. Deri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sınırı,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iyiyi içeride kötüyü dışarıda tutar, örneğin mikropları dışarıda tutarak sizi enfeksiyondan korur.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Aynı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zamanda kollarınızı iki yana açtığınızda </a:t>
            </a:r>
            <a:r>
              <a:rPr lang="tr-TR" sz="2400" dirty="0" smtClean="0">
                <a:effectLst/>
                <a:latin typeface="Times New Roman" panose="02020603050405020304" pitchFamily="18" charset="0"/>
                <a:ea typeface="Calibri" panose="020F0502020204030204" pitchFamily="34" charset="0"/>
                <a:cs typeface="Times New Roman" panose="02020603050405020304" pitchFamily="18" charset="0"/>
              </a:rPr>
              <a:t>vücudunuzun </a:t>
            </a:r>
            <a:r>
              <a:rPr lang="tr-TR" sz="2400" dirty="0">
                <a:effectLst/>
                <a:latin typeface="Times New Roman" panose="02020603050405020304" pitchFamily="18" charset="0"/>
                <a:ea typeface="Calibri" panose="020F0502020204030204" pitchFamily="34" charset="0"/>
                <a:cs typeface="Times New Roman" panose="02020603050405020304" pitchFamily="18" charset="0"/>
              </a:rPr>
              <a:t>çevresinde oluşan çember de sizin kişisel alanınızdır. Yabancı ya da samimi olmadığınız kişilerin bu alan içinde durması sizi rahatsız eder. </a:t>
            </a:r>
          </a:p>
          <a:p>
            <a:endParaRPr lang="tr-TR" dirty="0"/>
          </a:p>
        </p:txBody>
      </p:sp>
    </p:spTree>
    <p:extLst>
      <p:ext uri="{BB962C8B-B14F-4D97-AF65-F5344CB8AC3E}">
        <p14:creationId xmlns:p14="http://schemas.microsoft.com/office/powerpoint/2010/main" val="5306734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1" descr="C:\Users\ADMIN\Desktop\personal-space-600x465.jpg"/>
          <p:cNvPicPr>
            <a:picLocks noGrp="1" noChangeAspect="1" noChangeArrowheads="1"/>
          </p:cNvPicPr>
          <p:nvPr>
            <p:ph idx="1"/>
          </p:nvPr>
        </p:nvPicPr>
        <p:blipFill>
          <a:blip r:embed="rId2"/>
          <a:stretch>
            <a:fillRect/>
          </a:stretch>
        </p:blipFill>
        <p:spPr bwMode="auto">
          <a:xfrm>
            <a:off x="1740105" y="1935163"/>
            <a:ext cx="5663789" cy="4389437"/>
          </a:xfrm>
          <a:prstGeom prst="rect">
            <a:avLst/>
          </a:prstGeom>
          <a:noFill/>
        </p:spPr>
      </p:pic>
    </p:spTree>
    <p:extLst>
      <p:ext uri="{BB962C8B-B14F-4D97-AF65-F5344CB8AC3E}">
        <p14:creationId xmlns:p14="http://schemas.microsoft.com/office/powerpoint/2010/main" val="1135060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2">
            <a:extLst>
              <a:ext uri="{FF2B5EF4-FFF2-40B4-BE49-F238E27FC236}">
                <a16:creationId xmlns:a16="http://schemas.microsoft.com/office/drawing/2014/main" xmlns="" id="{2DCD7961-1613-0BA5-F811-C2F852F2F1BE}"/>
              </a:ext>
            </a:extLst>
          </p:cNvPr>
          <p:cNvSpPr>
            <a:spLocks noGrp="1"/>
          </p:cNvSpPr>
          <p:nvPr>
            <p:ph idx="1"/>
          </p:nvPr>
        </p:nvSpPr>
        <p:spPr/>
        <p:txBody>
          <a:bodyPr vert="horz" lIns="0" tIns="45720" rIns="0" bIns="45720" rtlCol="0">
            <a:normAutofit/>
          </a:bodyPr>
          <a:lstStyle/>
          <a:p>
            <a:pPr marL="0" indent="0">
              <a:spcAft>
                <a:spcPts val="800"/>
              </a:spcAft>
              <a:buNone/>
            </a:pPr>
            <a:r>
              <a:rPr lang="en-US" sz="3500" b="1" dirty="0" smtClean="0">
                <a:effectLst/>
                <a:latin typeface="Informal Roman" panose="030604020304060B0204" pitchFamily="66" charset="0"/>
                <a:cs typeface="Times New Roman" panose="02020603050405020304" pitchFamily="18" charset="0"/>
              </a:rPr>
              <a:t>SÖZ</a:t>
            </a:r>
            <a:r>
              <a:rPr lang="tr-TR" sz="3500" b="1" dirty="0" smtClean="0">
                <a:latin typeface="Informal Roman" panose="030604020304060B0204" pitchFamily="66" charset="0"/>
                <a:cs typeface="Times New Roman" panose="02020603050405020304" pitchFamily="18" charset="0"/>
              </a:rPr>
              <a:t>EL</a:t>
            </a:r>
            <a:endParaRPr lang="en-US" sz="3500" b="1" dirty="0">
              <a:effectLst/>
              <a:latin typeface="Informal Roman" panose="030604020304060B0204" pitchFamily="66" charset="0"/>
              <a:cs typeface="Times New Roman" panose="02020603050405020304" pitchFamily="18" charset="0"/>
            </a:endParaRPr>
          </a:p>
          <a:p>
            <a:pPr>
              <a:spcAft>
                <a:spcPts val="800"/>
              </a:spcAft>
            </a:pPr>
            <a:r>
              <a:rPr lang="en-US" sz="2200" dirty="0" err="1">
                <a:effectLst/>
                <a:latin typeface="Times New Roman" panose="02020603050405020304" pitchFamily="18" charset="0"/>
                <a:cs typeface="Times New Roman" panose="02020603050405020304" pitchFamily="18" charset="0"/>
              </a:rPr>
              <a:t>Fiziksel</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dünyada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sınırlar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görünürdür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soyut</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dünyada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sınırlar</a:t>
            </a:r>
            <a:r>
              <a:rPr lang="en-US" sz="2200" dirty="0">
                <a:effectLst/>
                <a:latin typeface="Times New Roman" panose="02020603050405020304" pitchFamily="18" charset="0"/>
                <a:cs typeface="Times New Roman" panose="02020603050405020304" pitchFamily="18" charset="0"/>
              </a:rPr>
              <a:t> </a:t>
            </a:r>
            <a:r>
              <a:rPr lang="en-US" sz="2200" dirty="0" err="1" smtClean="0">
                <a:effectLst/>
                <a:latin typeface="Times New Roman" panose="02020603050405020304" pitchFamily="18" charset="0"/>
                <a:cs typeface="Times New Roman" panose="02020603050405020304" pitchFamily="18" charset="0"/>
              </a:rPr>
              <a:t>görünmez</a:t>
            </a:r>
            <a:r>
              <a:rPr lang="tr-TR" sz="2200" dirty="0" smtClean="0">
                <a:effectLst/>
                <a:latin typeface="Times New Roman" panose="02020603050405020304" pitchFamily="18" charset="0"/>
                <a:cs typeface="Times New Roman" panose="02020603050405020304" pitchFamily="18" charset="0"/>
              </a:rPr>
              <a:t>.</a:t>
            </a:r>
            <a:r>
              <a:rPr lang="en-US" sz="2200" dirty="0" smtClean="0">
                <a:effectLst/>
                <a:latin typeface="Times New Roman" panose="02020603050405020304" pitchFamily="18" charset="0"/>
                <a:cs typeface="Times New Roman" panose="02020603050405020304" pitchFamily="18" charset="0"/>
              </a:rPr>
              <a:t> </a:t>
            </a:r>
            <a:r>
              <a:rPr lang="tr-TR" sz="2200" dirty="0" err="1">
                <a:latin typeface="Times New Roman" panose="02020603050405020304" pitchFamily="18" charset="0"/>
                <a:cs typeface="Times New Roman" panose="02020603050405020304" pitchFamily="18" charset="0"/>
              </a:rPr>
              <a:t>S</a:t>
            </a:r>
            <a:r>
              <a:rPr lang="en-US" sz="2200" dirty="0" err="1" smtClean="0">
                <a:effectLst/>
                <a:latin typeface="Times New Roman" panose="02020603050405020304" pitchFamily="18" charset="0"/>
                <a:cs typeface="Times New Roman" panose="02020603050405020304" pitchFamily="18" charset="0"/>
              </a:rPr>
              <a:t>iz</a:t>
            </a:r>
            <a:r>
              <a:rPr lang="en-US" sz="2200" dirty="0" smtClean="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sözlerinizle</a:t>
            </a:r>
            <a:r>
              <a:rPr lang="en-US" sz="2200" dirty="0">
                <a:effectLst/>
                <a:latin typeface="Times New Roman" panose="02020603050405020304" pitchFamily="18" charset="0"/>
                <a:cs typeface="Times New Roman" panose="02020603050405020304" pitchFamily="18" charset="0"/>
              </a:rPr>
              <a:t> </a:t>
            </a:r>
            <a:r>
              <a:rPr lang="en-US" sz="2200" dirty="0" err="1" smtClean="0">
                <a:effectLst/>
                <a:latin typeface="Times New Roman" panose="02020603050405020304" pitchFamily="18" charset="0"/>
                <a:cs typeface="Times New Roman" panose="02020603050405020304" pitchFamily="18" charset="0"/>
              </a:rPr>
              <a:t>koruma</a:t>
            </a:r>
            <a:r>
              <a:rPr lang="en-US" sz="2200" dirty="0" smtClean="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sağlayan</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tahta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perdeler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oluşturabilirsiniz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Kendinizi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ifade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etmek</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istediğiniz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zamanlar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olabileceği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gibi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konuşmak</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istemediğiniz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konular</a:t>
            </a:r>
            <a:r>
              <a:rPr lang="en-US" sz="2200" dirty="0">
                <a:effectLst/>
                <a:latin typeface="Times New Roman" panose="02020603050405020304" pitchFamily="18" charset="0"/>
                <a:cs typeface="Times New Roman" panose="02020603050405020304" pitchFamily="18" charset="0"/>
              </a:rPr>
              <a:t> da </a:t>
            </a:r>
            <a:r>
              <a:rPr lang="en-US" sz="2200" dirty="0" err="1">
                <a:effectLst/>
                <a:latin typeface="Times New Roman" panose="02020603050405020304" pitchFamily="18" charset="0"/>
                <a:cs typeface="Times New Roman" panose="02020603050405020304" pitchFamily="18" charset="0"/>
              </a:rPr>
              <a:t>olabilir</a:t>
            </a:r>
            <a:r>
              <a:rPr lang="en-US" sz="2200" dirty="0">
                <a:effectLst/>
                <a:latin typeface="Times New Roman" panose="02020603050405020304" pitchFamily="18" charset="0"/>
                <a:cs typeface="Times New Roman" panose="02020603050405020304" pitchFamily="18" charset="0"/>
              </a:rPr>
              <a:t>. </a:t>
            </a:r>
          </a:p>
          <a:p>
            <a:pPr>
              <a:spcAft>
                <a:spcPts val="800"/>
              </a:spcAft>
            </a:pPr>
            <a:r>
              <a:rPr lang="en-US" sz="2200" dirty="0">
                <a:effectLst/>
                <a:latin typeface="Times New Roman" panose="02020603050405020304" pitchFamily="18" charset="0"/>
                <a:cs typeface="Times New Roman" panose="02020603050405020304" pitchFamily="18" charset="0"/>
              </a:rPr>
              <a:t>En </a:t>
            </a:r>
            <a:r>
              <a:rPr lang="en-US" sz="2200" dirty="0" err="1">
                <a:effectLst/>
                <a:latin typeface="Times New Roman" panose="02020603050405020304" pitchFamily="18" charset="0"/>
                <a:cs typeface="Times New Roman" panose="02020603050405020304" pitchFamily="18" charset="0"/>
              </a:rPr>
              <a:t>temel</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belirleyici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sözcük</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nedir</a:t>
            </a:r>
            <a:r>
              <a:rPr lang="en-US" sz="2200" dirty="0">
                <a:effectLst/>
                <a:latin typeface="Times New Roman" panose="02020603050405020304" pitchFamily="18" charset="0"/>
                <a:cs typeface="Times New Roman" panose="02020603050405020304" pitchFamily="18" charset="0"/>
              </a:rPr>
              <a:t>? </a:t>
            </a:r>
            <a:endParaRPr lang="tr-TR" sz="2200" dirty="0" smtClean="0">
              <a:effectLst/>
              <a:latin typeface="Times New Roman" panose="02020603050405020304" pitchFamily="18" charset="0"/>
              <a:cs typeface="Times New Roman" panose="02020603050405020304" pitchFamily="18" charset="0"/>
            </a:endParaRPr>
          </a:p>
          <a:p>
            <a:pPr>
              <a:spcAft>
                <a:spcPts val="800"/>
              </a:spcAft>
            </a:pPr>
            <a:r>
              <a:rPr lang="en-US" sz="2200" dirty="0" err="1" smtClean="0">
                <a:effectLst/>
                <a:latin typeface="Times New Roman" panose="02020603050405020304" pitchFamily="18" charset="0"/>
                <a:cs typeface="Times New Roman" panose="02020603050405020304" pitchFamily="18" charset="0"/>
              </a:rPr>
              <a:t>En</a:t>
            </a:r>
            <a:r>
              <a:rPr lang="en-US" sz="2200" dirty="0" smtClean="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temel</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sınır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belirleyici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kelime</a:t>
            </a:r>
            <a:r>
              <a:rPr lang="en-US" sz="2200" dirty="0">
                <a:effectLst/>
                <a:latin typeface="Times New Roman" panose="02020603050405020304" pitchFamily="18" charset="0"/>
                <a:cs typeface="Times New Roman" panose="02020603050405020304" pitchFamily="18" charset="0"/>
              </a:rPr>
              <a:t> </a:t>
            </a:r>
            <a:r>
              <a:rPr lang="tr-TR" sz="2200" dirty="0" smtClean="0">
                <a:effectLst/>
                <a:latin typeface="Times New Roman" panose="02020603050405020304" pitchFamily="18" charset="0"/>
                <a:cs typeface="Times New Roman" panose="02020603050405020304" pitchFamily="18" charset="0"/>
              </a:rPr>
              <a:t>‘</a:t>
            </a:r>
            <a:r>
              <a:rPr lang="en-US" sz="2200" dirty="0" err="1" smtClean="0">
                <a:effectLst/>
                <a:latin typeface="Times New Roman" panose="02020603050405020304" pitchFamily="18" charset="0"/>
                <a:cs typeface="Times New Roman" panose="02020603050405020304" pitchFamily="18" charset="0"/>
              </a:rPr>
              <a:t>HAYIR’dır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Diğerlerine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sizin</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onlardan</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farklı</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olduğunuzu</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varolduğunuzu</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ve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kendi</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denetiminizde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olduğunuzu</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bildirir</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Hayır”ınızı</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açıkça</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ifade</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etmeniz</a:t>
            </a:r>
            <a:r>
              <a:rPr lang="en-US" sz="2200" dirty="0">
                <a:effectLst/>
                <a:latin typeface="Times New Roman" panose="02020603050405020304" pitchFamily="18" charset="0"/>
                <a:cs typeface="Times New Roman" panose="02020603050405020304" pitchFamily="18" charset="0"/>
              </a:rPr>
              <a:t> </a:t>
            </a:r>
            <a:r>
              <a:rPr lang="en-US" sz="2200" dirty="0" err="1">
                <a:effectLst/>
                <a:latin typeface="Times New Roman" panose="02020603050405020304" pitchFamily="18" charset="0"/>
                <a:cs typeface="Times New Roman" panose="02020603050405020304" pitchFamily="18" charset="0"/>
              </a:rPr>
              <a:t>gerekir</a:t>
            </a:r>
            <a:r>
              <a:rPr lang="en-US" sz="2200" dirty="0" smtClean="0">
                <a:effectLst/>
                <a:latin typeface="Times New Roman" panose="02020603050405020304" pitchFamily="18" charset="0"/>
                <a:cs typeface="Times New Roman" panose="02020603050405020304" pitchFamily="18" charset="0"/>
              </a:rPr>
              <a:t>..</a:t>
            </a:r>
            <a:endParaRPr lang="en-US" sz="2200" dirty="0">
              <a:effectLst/>
              <a:latin typeface="Times New Roman" panose="02020603050405020304" pitchFamily="18" charset="0"/>
              <a:cs typeface="Times New Roman" panose="02020603050405020304" pitchFamily="18" charset="0"/>
            </a:endParaRPr>
          </a:p>
          <a:p>
            <a:endParaRPr lang="en-US" sz="1700" dirty="0"/>
          </a:p>
        </p:txBody>
      </p:sp>
    </p:spTree>
    <p:extLst>
      <p:ext uri="{BB962C8B-B14F-4D97-AF65-F5344CB8AC3E}">
        <p14:creationId xmlns:p14="http://schemas.microsoft.com/office/powerpoint/2010/main" val="184702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erkek takım elbise ceket holding kupa ve smartphone illüstrasyon, insan çoklu görev işadamı yönetimi proje yöneticisi, düşünen adam, şirket, insanlar png thumbnail">
            <a:extLst>
              <a:ext uri="{FF2B5EF4-FFF2-40B4-BE49-F238E27FC236}">
                <a16:creationId xmlns:a16="http://schemas.microsoft.com/office/drawing/2014/main" xmlns="" id="{A2401C36-F101-9028-5C24-A1E9EE2043D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95536" y="980728"/>
            <a:ext cx="2664296" cy="3314700"/>
          </a:xfrm>
          <a:prstGeom prst="rect">
            <a:avLst/>
          </a:prstGeom>
          <a:solidFill>
            <a:srgbClr val="FFFFFF"/>
          </a:solidFill>
          <a:extLst/>
        </p:spPr>
      </p:pic>
      <p:sp>
        <p:nvSpPr>
          <p:cNvPr id="5" name="İçerik Yer Tutucusu 2">
            <a:extLst>
              <a:ext uri="{FF2B5EF4-FFF2-40B4-BE49-F238E27FC236}">
                <a16:creationId xmlns:a16="http://schemas.microsoft.com/office/drawing/2014/main" xmlns="" id="{1E15127C-EFB6-EBFC-BC03-0C9156C1C4C3}"/>
              </a:ext>
            </a:extLst>
          </p:cNvPr>
          <p:cNvSpPr txBox="1">
            <a:spLocks/>
          </p:cNvSpPr>
          <p:nvPr/>
        </p:nvSpPr>
        <p:spPr>
          <a:xfrm>
            <a:off x="3203848" y="476672"/>
            <a:ext cx="5458458" cy="5392422"/>
          </a:xfrm>
          <a:prstGeom prst="rect">
            <a:avLst/>
          </a:prstGeom>
        </p:spPr>
        <p:txBody>
          <a:bodyPr vert="horz" lIns="0" tIns="45720" rIns="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800"/>
              </a:spcAft>
            </a:pPr>
            <a:r>
              <a:rPr lang="en-US" b="1" smtClean="0">
                <a:latin typeface="Informal Roman" panose="030604020304060B0204" pitchFamily="66" charset="0"/>
              </a:rPr>
              <a:t>ZAMAN</a:t>
            </a:r>
          </a:p>
          <a:p>
            <a:pPr>
              <a:spcAft>
                <a:spcPts val="800"/>
              </a:spcAft>
            </a:pPr>
            <a:r>
              <a:rPr lang="en-US" sz="2200" smtClean="0"/>
              <a:t>Zamanı </a:t>
            </a:r>
            <a:r>
              <a:rPr lang="tr-TR" sz="2200" smtClean="0"/>
              <a:t>doğru </a:t>
            </a:r>
            <a:r>
              <a:rPr lang="en-US" sz="2200" smtClean="0"/>
              <a:t>kullanmak herkesin kendisinin alacağı bir karadır. Bir kişiye, kendimize ya da bir işe ayıracağımız vakti biz belirleriz. Bir kişiye ya da bir projeye daha fazla vakit ayırmak istememek yaşamımızın yönünü </a:t>
            </a:r>
            <a:r>
              <a:rPr lang="tr-TR" sz="2200" smtClean="0"/>
              <a:t>belirlemenin </a:t>
            </a:r>
            <a:r>
              <a:rPr lang="en-US" sz="2200" smtClean="0"/>
              <a:t>bir yolu olabilir. Bazen sürekli görüştüğümüz bir kişiden ayrı zaman geçirmek iyileştirici bile olabilir. </a:t>
            </a:r>
          </a:p>
          <a:p>
            <a:endParaRPr lang="en-US" dirty="0"/>
          </a:p>
        </p:txBody>
      </p:sp>
    </p:spTree>
    <p:extLst>
      <p:ext uri="{BB962C8B-B14F-4D97-AF65-F5344CB8AC3E}">
        <p14:creationId xmlns:p14="http://schemas.microsoft.com/office/powerpoint/2010/main" val="966332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lvl="1" algn="ctr" rtl="0">
              <a:spcBef>
                <a:spcPct val="0"/>
              </a:spcBef>
            </a:pPr>
            <a:r>
              <a:rPr lang="tr-TR" sz="2200" b="1" dirty="0" smtClean="0">
                <a:solidFill>
                  <a:srgbClr val="7030A0"/>
                </a:solidFill>
                <a:latin typeface="Informal Roman" panose="030604020304060B0204" pitchFamily="66" charset="0"/>
              </a:rPr>
              <a:t>SOSYAL MEDYA VE İNTERNET KONTROLLÜ KULLANILMALIDIR!</a:t>
            </a:r>
            <a:br>
              <a:rPr lang="tr-TR" sz="2200" b="1" dirty="0" smtClean="0">
                <a:solidFill>
                  <a:srgbClr val="7030A0"/>
                </a:solidFill>
                <a:latin typeface="Informal Roman" panose="030604020304060B0204" pitchFamily="66" charset="0"/>
              </a:rPr>
            </a:br>
            <a:endParaRPr lang="tr-TR" dirty="0"/>
          </a:p>
        </p:txBody>
      </p:sp>
      <p:pic>
        <p:nvPicPr>
          <p:cNvPr id="4" name="Picture 3" descr="C:\Users\ADMIN\Desktop\images (12).jpg"/>
          <p:cNvPicPr>
            <a:picLocks noGrp="1" noChangeAspect="1" noChangeArrowheads="1"/>
          </p:cNvPicPr>
          <p:nvPr>
            <p:ph idx="1"/>
          </p:nvPr>
        </p:nvPicPr>
        <p:blipFill>
          <a:blip r:embed="rId2"/>
          <a:stretch>
            <a:fillRect/>
          </a:stretch>
        </p:blipFill>
        <p:spPr bwMode="auto">
          <a:xfrm>
            <a:off x="3143250" y="3329781"/>
            <a:ext cx="2857500" cy="1600200"/>
          </a:xfrm>
          <a:prstGeom prst="rect">
            <a:avLst/>
          </a:prstGeom>
          <a:noFill/>
        </p:spPr>
      </p:pic>
    </p:spTree>
    <p:extLst>
      <p:ext uri="{BB962C8B-B14F-4D97-AF65-F5344CB8AC3E}">
        <p14:creationId xmlns:p14="http://schemas.microsoft.com/office/powerpoint/2010/main" val="846255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2">
            <a:extLst>
              <a:ext uri="{FF2B5EF4-FFF2-40B4-BE49-F238E27FC236}">
                <a16:creationId xmlns:a16="http://schemas.microsoft.com/office/drawing/2014/main" xmlns="" id="{FF44DC23-6277-6347-0BBC-5238163CB16C}"/>
              </a:ext>
            </a:extLst>
          </p:cNvPr>
          <p:cNvSpPr>
            <a:spLocks noGrp="1"/>
          </p:cNvSpPr>
          <p:nvPr>
            <p:ph idx="1"/>
          </p:nvPr>
        </p:nvSpPr>
        <p:spPr/>
        <p:txBody>
          <a:bodyPr>
            <a:normAutofit fontScale="92500"/>
          </a:bodyPr>
          <a:lstStyle/>
          <a:p>
            <a:pPr>
              <a:lnSpc>
                <a:spcPct val="90000"/>
              </a:lnSpc>
              <a:spcAft>
                <a:spcPts val="800"/>
              </a:spcAft>
            </a:pPr>
            <a:r>
              <a:rPr lang="tr-TR" sz="3800" b="1" dirty="0">
                <a:effectLst/>
                <a:latin typeface="Informal Roman" panose="030604020304060B0204" pitchFamily="66" charset="0"/>
                <a:cs typeface="Times New Roman" panose="02020603050405020304" pitchFamily="18" charset="0"/>
              </a:rPr>
              <a:t>DUYGUSAL</a:t>
            </a:r>
          </a:p>
          <a:p>
            <a:pPr>
              <a:lnSpc>
                <a:spcPct val="90000"/>
              </a:lnSpc>
              <a:spcAft>
                <a:spcPts val="800"/>
              </a:spcAft>
            </a:pPr>
            <a:r>
              <a:rPr lang="tr-TR" sz="2300" dirty="0">
                <a:effectLst/>
                <a:latin typeface="Times New Roman" panose="02020603050405020304" pitchFamily="18" charset="0"/>
                <a:cs typeface="Times New Roman" panose="02020603050405020304" pitchFamily="18" charset="0"/>
              </a:rPr>
              <a:t>Duygusal sınırlar, bize kendi duygu ve düşüncelerimize sahip olma, duygularımızın eleştirilmesine ve yok sayılmasına izin vermeme hakkını tanır. Bu sınırlar duygularınızı çevremizdeki diğer insanların duygularından ayırır ve onların ne hissettiğinden sorumlu olmadığımızı, yalnızca kendi duygularımızdan sorumlu olduğumuzu gösterir. </a:t>
            </a:r>
          </a:p>
          <a:p>
            <a:pPr>
              <a:lnSpc>
                <a:spcPct val="90000"/>
              </a:lnSpc>
              <a:spcAft>
                <a:spcPts val="800"/>
              </a:spcAft>
            </a:pPr>
            <a:r>
              <a:rPr lang="tr-TR" sz="2300" dirty="0">
                <a:effectLst/>
                <a:latin typeface="Times New Roman" panose="02020603050405020304" pitchFamily="18" charset="0"/>
                <a:cs typeface="Times New Roman" panose="02020603050405020304" pitchFamily="18" charset="0"/>
              </a:rPr>
              <a:t>Duygusal sınırlar aynı zamanda, ilişkideki yakınlık </a:t>
            </a:r>
            <a:r>
              <a:rPr lang="tr-TR" sz="2300" dirty="0" smtClean="0">
                <a:effectLst/>
                <a:latin typeface="Times New Roman" panose="02020603050405020304" pitchFamily="18" charset="0"/>
                <a:cs typeface="Times New Roman" panose="02020603050405020304" pitchFamily="18" charset="0"/>
              </a:rPr>
              <a:t>düzeyi </a:t>
            </a:r>
            <a:r>
              <a:rPr lang="tr-TR" sz="2300" dirty="0">
                <a:effectLst/>
                <a:latin typeface="Times New Roman" panose="02020603050405020304" pitchFamily="18" charset="0"/>
                <a:cs typeface="Times New Roman" panose="02020603050405020304" pitchFamily="18" charset="0"/>
              </a:rPr>
              <a:t>için uygun olmayan kişisel bilgileri paylaşmadan, birbirimizin hislerine saygı göstererek duygusal güvenlik alanı oluşturmamıza izin verir. Örneğin </a:t>
            </a:r>
            <a:r>
              <a:rPr lang="tr-TR" sz="2300" dirty="0" smtClean="0">
                <a:effectLst/>
                <a:latin typeface="Times New Roman" panose="02020603050405020304" pitchFamily="18" charset="0"/>
                <a:cs typeface="Times New Roman" panose="02020603050405020304" pitchFamily="18" charset="0"/>
              </a:rPr>
              <a:t>“</a:t>
            </a:r>
            <a:r>
              <a:rPr lang="tr-TR" sz="2300" dirty="0" smtClean="0">
                <a:latin typeface="Times New Roman" panose="02020603050405020304" pitchFamily="18" charset="0"/>
                <a:cs typeface="Times New Roman" panose="02020603050405020304" pitchFamily="18" charset="0"/>
              </a:rPr>
              <a:t>Benden izinsiz sosyal medyada fotoğrafımı paylaştığında kendimi senin yanında güvende hissetmiyorum</a:t>
            </a:r>
            <a:r>
              <a:rPr lang="tr-TR" sz="2300" dirty="0" smtClean="0">
                <a:effectLst/>
                <a:latin typeface="Times New Roman" panose="02020603050405020304" pitchFamily="18" charset="0"/>
                <a:cs typeface="Times New Roman" panose="02020603050405020304" pitchFamily="18" charset="0"/>
              </a:rPr>
              <a:t>.” </a:t>
            </a:r>
            <a:r>
              <a:rPr lang="tr-TR" sz="2300" dirty="0">
                <a:effectLst/>
                <a:latin typeface="Times New Roman" panose="02020603050405020304" pitchFamily="18" charset="0"/>
                <a:cs typeface="Times New Roman" panose="02020603050405020304" pitchFamily="18" charset="0"/>
              </a:rPr>
              <a:t>gibi ifadelerle duygularımızı ifade edebilmek duygusal sınırları koruyabildiğimizi gösterir</a:t>
            </a:r>
            <a:r>
              <a:rPr lang="tr-TR" sz="2300" dirty="0">
                <a:effectLst/>
              </a:rPr>
              <a:t>.</a:t>
            </a:r>
          </a:p>
          <a:p>
            <a:pPr>
              <a:lnSpc>
                <a:spcPct val="90000"/>
              </a:lnSpc>
            </a:pPr>
            <a:endParaRPr lang="tr-TR" sz="1400" dirty="0"/>
          </a:p>
        </p:txBody>
      </p:sp>
    </p:spTree>
    <p:extLst>
      <p:ext uri="{BB962C8B-B14F-4D97-AF65-F5344CB8AC3E}">
        <p14:creationId xmlns:p14="http://schemas.microsoft.com/office/powerpoint/2010/main" val="1195475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2">
            <a:extLst>
              <a:ext uri="{FF2B5EF4-FFF2-40B4-BE49-F238E27FC236}">
                <a16:creationId xmlns:a16="http://schemas.microsoft.com/office/drawing/2014/main" xmlns="" id="{DADF17B9-BD63-1697-22E8-C8A61CB6F349}"/>
              </a:ext>
            </a:extLst>
          </p:cNvPr>
          <p:cNvSpPr>
            <a:spLocks noGrp="1"/>
          </p:cNvSpPr>
          <p:nvPr>
            <p:ph idx="1"/>
          </p:nvPr>
        </p:nvSpPr>
        <p:spPr/>
        <p:txBody>
          <a:bodyPr>
            <a:normAutofit lnSpcReduction="10000"/>
          </a:bodyPr>
          <a:lstStyle/>
          <a:p>
            <a:pPr>
              <a:lnSpc>
                <a:spcPct val="90000"/>
              </a:lnSpc>
              <a:spcAft>
                <a:spcPts val="800"/>
              </a:spcAft>
            </a:pPr>
            <a:r>
              <a:rPr lang="tr-TR" sz="3500" b="1" dirty="0">
                <a:effectLst/>
                <a:latin typeface="Informal Roman" panose="030604020304060B0204" pitchFamily="66" charset="0"/>
              </a:rPr>
              <a:t>MENTAL</a:t>
            </a:r>
          </a:p>
          <a:p>
            <a:pPr>
              <a:lnSpc>
                <a:spcPct val="90000"/>
              </a:lnSpc>
              <a:spcAft>
                <a:spcPts val="800"/>
              </a:spcAft>
            </a:pPr>
            <a:r>
              <a:rPr lang="tr-TR" dirty="0" err="1">
                <a:effectLst/>
                <a:latin typeface="Times New Roman" panose="02020603050405020304" pitchFamily="18" charset="0"/>
                <a:cs typeface="Times New Roman" panose="02020603050405020304" pitchFamily="18" charset="0"/>
              </a:rPr>
              <a:t>Mental</a:t>
            </a:r>
            <a:r>
              <a:rPr lang="tr-TR" dirty="0">
                <a:effectLst/>
                <a:latin typeface="Times New Roman" panose="02020603050405020304" pitchFamily="18" charset="0"/>
                <a:cs typeface="Times New Roman" panose="02020603050405020304" pitchFamily="18" charset="0"/>
              </a:rPr>
              <a:t> sınırlar;  düşünce değer ve fikirleri içerir. Hepimizin kendi fikirlerimize, değerlerimize ve düşüncelerimize sahip olma özgürlüğümüz vardır. İnançlar da bu kategorinin içine girer. Bu bize istediğimiz şeye inanma, dilediğimiz gibi ibadet edebilme özgürlüğünü verirken manevi ve dini inançlarımızı uygulama haklarımızı korumamızı sağlar</a:t>
            </a:r>
            <a:r>
              <a:rPr lang="tr-TR" dirty="0" smtClean="0">
                <a:effectLst/>
                <a:latin typeface="Times New Roman" panose="02020603050405020304" pitchFamily="18" charset="0"/>
                <a:cs typeface="Times New Roman" panose="02020603050405020304" pitchFamily="18" charset="0"/>
              </a:rPr>
              <a:t>.</a:t>
            </a:r>
          </a:p>
          <a:p>
            <a:pPr>
              <a:lnSpc>
                <a:spcPct val="90000"/>
              </a:lnSpc>
              <a:spcAft>
                <a:spcPts val="800"/>
              </a:spcAft>
            </a:pPr>
            <a:r>
              <a:rPr lang="tr-TR" dirty="0" smtClean="0">
                <a:effectLst/>
                <a:latin typeface="Times New Roman" panose="02020603050405020304" pitchFamily="18" charset="0"/>
                <a:cs typeface="Times New Roman" panose="02020603050405020304" pitchFamily="18" charset="0"/>
              </a:rPr>
              <a:t> </a:t>
            </a:r>
            <a:r>
              <a:rPr lang="tr-TR" dirty="0">
                <a:effectLst/>
                <a:latin typeface="Times New Roman" panose="02020603050405020304" pitchFamily="18" charset="0"/>
                <a:cs typeface="Times New Roman" panose="02020603050405020304" pitchFamily="18" charset="0"/>
              </a:rPr>
              <a:t>“Senin gibi düşünmesem de inancına saygı duyuyorum” demek hem kendi fikir ve inançlarına sahip çıktığını hem de karşısındaki kişinin sınırlarını ihlal etmediğini gösterir. </a:t>
            </a:r>
          </a:p>
          <a:p>
            <a:pPr>
              <a:lnSpc>
                <a:spcPct val="90000"/>
              </a:lnSpc>
            </a:pPr>
            <a:endParaRPr lang="tr-TR" sz="1600" dirty="0"/>
          </a:p>
        </p:txBody>
      </p:sp>
    </p:spTree>
    <p:extLst>
      <p:ext uri="{BB962C8B-B14F-4D97-AF65-F5344CB8AC3E}">
        <p14:creationId xmlns:p14="http://schemas.microsoft.com/office/powerpoint/2010/main" val="190920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xmlns="" id="{FBE7B86F-3456-598A-3C4D-6727E65D9432}"/>
              </a:ext>
            </a:extLst>
          </p:cNvPr>
          <p:cNvSpPr>
            <a:spLocks noGrp="1"/>
          </p:cNvSpPr>
          <p:nvPr>
            <p:ph idx="1"/>
          </p:nvPr>
        </p:nvSpPr>
        <p:spPr/>
        <p:txBody>
          <a:bodyPr vert="horz" lIns="0" tIns="45720" rIns="0" bIns="45720" rtlCol="0">
            <a:normAutofit lnSpcReduction="10000"/>
          </a:bodyPr>
          <a:lstStyle/>
          <a:p>
            <a:pPr>
              <a:spcAft>
                <a:spcPts val="800"/>
              </a:spcAft>
            </a:pPr>
            <a:r>
              <a:rPr lang="en-US" sz="3200" b="1" dirty="0" smtClean="0">
                <a:effectLst/>
                <a:latin typeface="Informal Roman" panose="030604020304060B0204" pitchFamily="66" charset="0"/>
              </a:rPr>
              <a:t>MADDİ</a:t>
            </a:r>
            <a:r>
              <a:rPr lang="tr-TR" sz="3200" b="1" dirty="0" smtClean="0">
                <a:effectLst/>
                <a:latin typeface="Informal Roman" panose="030604020304060B0204" pitchFamily="66" charset="0"/>
              </a:rPr>
              <a:t> SINIRLAR</a:t>
            </a:r>
            <a:endParaRPr lang="en-US" sz="3200" b="1" dirty="0">
              <a:effectLst/>
              <a:latin typeface="Informal Roman" panose="030604020304060B0204" pitchFamily="66" charset="0"/>
            </a:endParaRPr>
          </a:p>
          <a:p>
            <a:pPr>
              <a:spcAft>
                <a:spcPts val="800"/>
              </a:spcAft>
            </a:pPr>
            <a:r>
              <a:rPr lang="en-US" dirty="0">
                <a:effectLst/>
                <a:latin typeface="Times New Roman" panose="02020603050405020304" pitchFamily="18" charset="0"/>
                <a:cs typeface="Times New Roman" panose="02020603050405020304" pitchFamily="18" charset="0"/>
              </a:rPr>
              <a:t>Mali </a:t>
            </a:r>
            <a:r>
              <a:rPr lang="en-US" dirty="0" err="1">
                <a:effectLst/>
                <a:latin typeface="Times New Roman" panose="02020603050405020304" pitchFamily="18" charset="0"/>
                <a:cs typeface="Times New Roman" panose="02020603050405020304" pitchFamily="18" charset="0"/>
              </a:rPr>
              <a:t>kaynaklarımızı</a:t>
            </a:r>
            <a:r>
              <a:rPr lang="en-US" dirty="0">
                <a:effectLst/>
                <a:latin typeface="Times New Roman" panose="02020603050405020304" pitchFamily="18" charset="0"/>
                <a:cs typeface="Times New Roman" panose="02020603050405020304" pitchFamily="18" charset="0"/>
              </a:rPr>
              <a:t>, mal </a:t>
            </a:r>
            <a:r>
              <a:rPr lang="en-US" dirty="0" err="1">
                <a:effectLst/>
                <a:latin typeface="Times New Roman" panose="02020603050405020304" pitchFamily="18" charset="0"/>
                <a:cs typeface="Times New Roman" panose="02020603050405020304" pitchFamily="18" charset="0"/>
              </a:rPr>
              <a:t>varlığımızı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paramızı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istediğimiz</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gibi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harcama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hakkını</a:t>
            </a:r>
            <a:r>
              <a:rPr lang="en-US" dirty="0">
                <a:effectLst/>
                <a:latin typeface="Times New Roman" panose="02020603050405020304" pitchFamily="18" charset="0"/>
                <a:cs typeface="Times New Roman" panose="02020603050405020304" pitchFamily="18" charset="0"/>
              </a:rPr>
              <a:t> bize </a:t>
            </a:r>
            <a:r>
              <a:rPr lang="en-US" dirty="0" err="1">
                <a:effectLst/>
                <a:latin typeface="Times New Roman" panose="02020603050405020304" pitchFamily="18" charset="0"/>
                <a:cs typeface="Times New Roman" panose="02020603050405020304" pitchFamily="18" charset="0"/>
              </a:rPr>
              <a:t>tanır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Ayrıca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mali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varlıklarımızı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paramızı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kimlerle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paylaşıp</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paylaşmayacağımızın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kararının</a:t>
            </a:r>
            <a:r>
              <a:rPr lang="en-US" dirty="0">
                <a:effectLst/>
                <a:latin typeface="Times New Roman" panose="02020603050405020304" pitchFamily="18" charset="0"/>
                <a:cs typeface="Times New Roman" panose="02020603050405020304" pitchFamily="18" charset="0"/>
              </a:rPr>
              <a:t> da </a:t>
            </a:r>
            <a:r>
              <a:rPr lang="en-US" dirty="0" err="1">
                <a:effectLst/>
                <a:latin typeface="Times New Roman" panose="02020603050405020304" pitchFamily="18" charset="0"/>
                <a:cs typeface="Times New Roman" panose="02020603050405020304" pitchFamily="18" charset="0"/>
              </a:rPr>
              <a:t>bizde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olduğunu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gösterir</a:t>
            </a:r>
            <a:r>
              <a:rPr lang="en-US" dirty="0">
                <a:effectLst/>
                <a:latin typeface="Times New Roman" panose="02020603050405020304" pitchFamily="18" charset="0"/>
                <a:cs typeface="Times New Roman" panose="02020603050405020304" pitchFamily="18" charset="0"/>
              </a:rPr>
              <a:t>. </a:t>
            </a:r>
            <a:endParaRPr lang="tr-TR" dirty="0" smtClean="0">
              <a:effectLst/>
              <a:latin typeface="Times New Roman" panose="02020603050405020304" pitchFamily="18" charset="0"/>
              <a:cs typeface="Times New Roman" panose="02020603050405020304" pitchFamily="18" charset="0"/>
            </a:endParaRPr>
          </a:p>
          <a:p>
            <a:pPr>
              <a:spcAft>
                <a:spcPts val="800"/>
              </a:spcAft>
            </a:pPr>
            <a:r>
              <a:rPr lang="en-US" dirty="0" err="1" smtClean="0">
                <a:effectLst/>
                <a:latin typeface="Times New Roman" panose="02020603050405020304" pitchFamily="18" charset="0"/>
                <a:cs typeface="Times New Roman" panose="02020603050405020304" pitchFamily="18" charset="0"/>
              </a:rPr>
              <a:t>Örneğin</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gereken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durumlarda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Lütfen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bana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sormadan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çantamı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ödünç</a:t>
            </a:r>
            <a:r>
              <a:rPr lang="en-US" dirty="0">
                <a:effectLst/>
                <a:latin typeface="Times New Roman" panose="02020603050405020304" pitchFamily="18" charset="0"/>
                <a:cs typeface="Times New Roman" panose="02020603050405020304" pitchFamily="18" charset="0"/>
              </a:rPr>
              <a:t> alma.” </a:t>
            </a:r>
            <a:r>
              <a:rPr lang="en-US" dirty="0" err="1">
                <a:effectLst/>
                <a:latin typeface="Times New Roman" panose="02020603050405020304" pitchFamily="18" charset="0"/>
                <a:cs typeface="Times New Roman" panose="02020603050405020304" pitchFamily="18" charset="0"/>
              </a:rPr>
              <a:t>Bugün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öğle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yemeğimi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evden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getirdim</a:t>
            </a:r>
            <a:r>
              <a:rPr lang="en-US" dirty="0">
                <a:effectLst/>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kantinden almayacağım</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bu</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sıralar</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harcamalarıma</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dikkat</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ediyorum</a:t>
            </a:r>
            <a:r>
              <a:rPr lang="en-US" dirty="0">
                <a:effectLst/>
                <a:latin typeface="Times New Roman" panose="02020603050405020304" pitchFamily="18" charset="0"/>
                <a:cs typeface="Times New Roman" panose="02020603050405020304" pitchFamily="18" charset="0"/>
              </a:rPr>
              <a:t>.” </a:t>
            </a:r>
            <a:r>
              <a:rPr lang="tr-TR" dirty="0" err="1">
                <a:latin typeface="Times New Roman" panose="02020603050405020304" pitchFamily="18" charset="0"/>
                <a:cs typeface="Times New Roman" panose="02020603050405020304" pitchFamily="18" charset="0"/>
              </a:rPr>
              <a:t>g</a:t>
            </a:r>
            <a:r>
              <a:rPr lang="en-US" dirty="0" err="1" smtClean="0">
                <a:effectLst/>
                <a:latin typeface="Times New Roman" panose="02020603050405020304" pitchFamily="18" charset="0"/>
                <a:cs typeface="Times New Roman" panose="02020603050405020304" pitchFamily="18" charset="0"/>
              </a:rPr>
              <a:t>ibi</a:t>
            </a:r>
            <a:r>
              <a:rPr lang="en-US" dirty="0" smtClean="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ifadelerle</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maddi</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sınırların</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varlığını</a:t>
            </a:r>
            <a:r>
              <a:rPr lang="en-US" dirty="0">
                <a:effectLst/>
                <a:latin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cs typeface="Times New Roman" panose="02020603050405020304" pitchFamily="18" charset="0"/>
              </a:rPr>
              <a:t>çevremizdekilere</a:t>
            </a:r>
            <a:r>
              <a:rPr lang="en-US" dirty="0">
                <a:effectLst/>
                <a:latin typeface="Times New Roman" panose="02020603050405020304" pitchFamily="18" charset="0"/>
                <a:cs typeface="Times New Roman" panose="02020603050405020304" pitchFamily="18" charset="0"/>
              </a:rPr>
              <a:t> </a:t>
            </a:r>
            <a:r>
              <a:rPr lang="en-US" dirty="0" err="1" smtClean="0">
                <a:effectLst/>
                <a:latin typeface="Times New Roman" panose="02020603050405020304" pitchFamily="18" charset="0"/>
                <a:cs typeface="Times New Roman" panose="02020603050405020304" pitchFamily="18" charset="0"/>
              </a:rPr>
              <a:t>göste</a:t>
            </a:r>
            <a:r>
              <a:rPr lang="tr-TR" dirty="0" err="1" smtClean="0">
                <a:latin typeface="Times New Roman" panose="02020603050405020304" pitchFamily="18" charset="0"/>
                <a:cs typeface="Times New Roman" panose="02020603050405020304" pitchFamily="18" charset="0"/>
              </a:rPr>
              <a:t>rebiliriz</a:t>
            </a:r>
            <a:r>
              <a:rPr lang="en-US" dirty="0" smtClean="0">
                <a:effectLst/>
                <a:latin typeface="Times New Roman" panose="02020603050405020304" pitchFamily="18" charset="0"/>
                <a:cs typeface="Times New Roman" panose="02020603050405020304" pitchFamily="18" charset="0"/>
              </a:rPr>
              <a:t>. </a:t>
            </a:r>
            <a:endParaRPr lang="en-US" dirty="0">
              <a:effectLst/>
              <a:latin typeface="Times New Roman" panose="02020603050405020304" pitchFamily="18" charset="0"/>
              <a:cs typeface="Times New Roman" panose="02020603050405020304" pitchFamily="18" charset="0"/>
            </a:endParaRPr>
          </a:p>
          <a:p>
            <a:endParaRPr lang="en-US" dirty="0"/>
          </a:p>
        </p:txBody>
      </p:sp>
      <p:pic>
        <p:nvPicPr>
          <p:cNvPr id="5" name="Picture 2" descr="Ekonomi Ekonomi Ekonomik kalkınma Mal Yatırımları, Frances Ha, tasarruf, yatırım png thumbnail">
            <a:extLst>
              <a:ext uri="{FF2B5EF4-FFF2-40B4-BE49-F238E27FC236}">
                <a16:creationId xmlns:a16="http://schemas.microsoft.com/office/drawing/2014/main" xmlns="" id="{D504CAFD-771D-7020-2A15-E5017A1E1FF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059832" y="188640"/>
            <a:ext cx="3096344" cy="1418907"/>
          </a:xfrm>
          <a:prstGeom prst="rect">
            <a:avLst/>
          </a:prstGeom>
          <a:solidFill>
            <a:srgbClr val="FFFFFF"/>
          </a:solidFill>
          <a:extLst/>
        </p:spPr>
      </p:pic>
    </p:spTree>
    <p:extLst>
      <p:ext uri="{BB962C8B-B14F-4D97-AF65-F5344CB8AC3E}">
        <p14:creationId xmlns:p14="http://schemas.microsoft.com/office/powerpoint/2010/main" val="33382644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pic>
        <p:nvPicPr>
          <p:cNvPr id="4" name="Picture 2" descr="Duygu, duygu empati bilgisayar simgeleri, Aşk, Çeşitli png thumbnail">
            <a:extLst>
              <a:ext uri="{FF2B5EF4-FFF2-40B4-BE49-F238E27FC236}">
                <a16:creationId xmlns:a16="http://schemas.microsoft.com/office/drawing/2014/main" xmlns="" id="{AAA540E6-E91F-1A0F-9668-592F6B6D047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498" y="0"/>
            <a:ext cx="2902318" cy="3419475"/>
          </a:xfrm>
          <a:prstGeom prst="rect">
            <a:avLst/>
          </a:prstGeom>
          <a:solidFill>
            <a:srgbClr val="FFFFFF"/>
          </a:solidFill>
          <a:extLst/>
        </p:spPr>
      </p:pic>
      <p:sp>
        <p:nvSpPr>
          <p:cNvPr id="5" name="İçerik Yer Tutucusu 2">
            <a:extLst>
              <a:ext uri="{FF2B5EF4-FFF2-40B4-BE49-F238E27FC236}">
                <a16:creationId xmlns:a16="http://schemas.microsoft.com/office/drawing/2014/main" xmlns="" id="{98525DFB-62BE-B668-3E3F-33C2FCA52042}"/>
              </a:ext>
            </a:extLst>
          </p:cNvPr>
          <p:cNvSpPr txBox="1">
            <a:spLocks/>
          </p:cNvSpPr>
          <p:nvPr/>
        </p:nvSpPr>
        <p:spPr>
          <a:xfrm>
            <a:off x="3131840" y="1749362"/>
            <a:ext cx="5530466" cy="4119732"/>
          </a:xfrm>
          <a:prstGeom prst="rect">
            <a:avLst/>
          </a:prstGeom>
        </p:spPr>
        <p:txBody>
          <a:bodyPr vert="horz" lIns="0" tIns="45720" rIns="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b="1" smtClean="0">
                <a:latin typeface="Informal Roman" panose="030604020304060B0204" pitchFamily="66" charset="0"/>
              </a:rPr>
              <a:t>İÇSEL</a:t>
            </a:r>
            <a:r>
              <a:rPr lang="tr-TR" b="1" smtClean="0">
                <a:latin typeface="Informal Roman" panose="030604020304060B0204" pitchFamily="66" charset="0"/>
              </a:rPr>
              <a:t> SINIRLAR</a:t>
            </a:r>
            <a:endParaRPr lang="en-US" b="1" smtClean="0">
              <a:latin typeface="Informal Roman" panose="030604020304060B0204" pitchFamily="66" charset="0"/>
            </a:endParaRPr>
          </a:p>
          <a:p>
            <a:r>
              <a:rPr lang="tr-TR" smtClean="0">
                <a:latin typeface="Times New Roman" panose="02020603050405020304" pitchFamily="18" charset="0"/>
                <a:cs typeface="Times New Roman" panose="02020603050405020304" pitchFamily="18" charset="0"/>
              </a:rPr>
              <a:t>İçsel sınırlar</a:t>
            </a:r>
            <a:r>
              <a:rPr lang="en-US" smtClean="0">
                <a:latin typeface="Times New Roman" panose="02020603050405020304" pitchFamily="18" charset="0"/>
                <a:cs typeface="Times New Roman" panose="02020603050405020304" pitchFamily="18" charset="0"/>
              </a:rPr>
              <a:t> sizi (ve başkalarını) kendinizden koruyan sınırdır. Duygularınız ve bu duygulardan dolayı yaptığınız eylemler arasında, ya da deyim yerindeyse tepkileriniz ve tepkileriniz arasında bir filtre görevi görür. </a:t>
            </a:r>
            <a:endParaRPr lang="tr-TR"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Bu sınır, güçlü duygularınızı (öfke, acı, heyecan, sevdalanma) ayırmanıza ve bunları ifade edip etmeyeceğinize ve nasıl ifade edeceğinize veya bunlara göre hareket edeceğinize karar vermenize yardımcı olur. </a:t>
            </a:r>
            <a:endParaRPr lang="tr-TR" smtClean="0">
              <a:latin typeface="Times New Roman" panose="02020603050405020304" pitchFamily="18" charset="0"/>
              <a:cs typeface="Times New Roman" panose="02020603050405020304" pitchFamily="18" charset="0"/>
            </a:endParaRPr>
          </a:p>
          <a:p>
            <a:r>
              <a:rPr lang="en-US" smtClean="0">
                <a:latin typeface="Times New Roman" panose="02020603050405020304" pitchFamily="18" charset="0"/>
                <a:cs typeface="Times New Roman" panose="02020603050405020304" pitchFamily="18" charset="0"/>
              </a:rPr>
              <a:t>İç</a:t>
            </a:r>
            <a:r>
              <a:rPr lang="tr-TR" smtClean="0">
                <a:latin typeface="Times New Roman" panose="02020603050405020304" pitchFamily="18" charset="0"/>
                <a:cs typeface="Times New Roman" panose="02020603050405020304" pitchFamily="18" charset="0"/>
              </a:rPr>
              <a:t>sel</a:t>
            </a:r>
            <a:r>
              <a:rPr lang="en-US" smtClean="0">
                <a:latin typeface="Times New Roman" panose="02020603050405020304" pitchFamily="18" charset="0"/>
                <a:cs typeface="Times New Roman" panose="02020603050405020304" pitchFamily="18" charset="0"/>
              </a:rPr>
              <a:t> sınırlar size dürtü kontrolü sağlar. Aşırı tepki vermenizi engellerler ve kasıtlı olarak yanıt vermenize izin verirler.</a:t>
            </a:r>
          </a:p>
          <a:p>
            <a:endParaRPr lang="en-US" sz="1700" dirty="0"/>
          </a:p>
        </p:txBody>
      </p:sp>
    </p:spTree>
    <p:extLst>
      <p:ext uri="{BB962C8B-B14F-4D97-AF65-F5344CB8AC3E}">
        <p14:creationId xmlns:p14="http://schemas.microsoft.com/office/powerpoint/2010/main" val="1375603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323528" y="404664"/>
            <a:ext cx="8229600" cy="1143000"/>
          </a:xfrm>
        </p:spPr>
        <p:txBody>
          <a:bodyPr>
            <a:normAutofit fontScale="90000"/>
          </a:bodyPr>
          <a:lstStyle/>
          <a:p>
            <a:r>
              <a:rPr lang="tr-TR" sz="4000" dirty="0" smtClean="0"/>
              <a:t>İSTEMEDİĞİNİZ</a:t>
            </a:r>
            <a:r>
              <a:rPr lang="tr-TR" dirty="0" smtClean="0"/>
              <a:t> HER KONUDA HAYIR DEMEYİ BİLİN</a:t>
            </a:r>
            <a:br>
              <a:rPr lang="tr-TR" dirty="0" smtClean="0"/>
            </a:br>
            <a:endParaRPr lang="tr-TR" dirty="0"/>
          </a:p>
        </p:txBody>
      </p:sp>
      <p:pic>
        <p:nvPicPr>
          <p:cNvPr id="4" name="Picture 2" descr="C:\Users\ADMIN\Desktop\indir (7).jpg"/>
          <p:cNvPicPr>
            <a:picLocks noGrp="1" noChangeAspect="1" noChangeArrowheads="1"/>
          </p:cNvPicPr>
          <p:nvPr>
            <p:ph idx="1"/>
          </p:nvPr>
        </p:nvPicPr>
        <p:blipFill>
          <a:blip r:embed="rId2"/>
          <a:srcRect/>
          <a:stretch>
            <a:fillRect/>
          </a:stretch>
        </p:blipFill>
        <p:spPr bwMode="auto">
          <a:xfrm>
            <a:off x="395536" y="1988840"/>
            <a:ext cx="8064896" cy="4032448"/>
          </a:xfrm>
          <a:prstGeom prst="rect">
            <a:avLst/>
          </a:prstGeom>
          <a:noFill/>
        </p:spPr>
      </p:pic>
    </p:spTree>
    <p:extLst>
      <p:ext uri="{BB962C8B-B14F-4D97-AF65-F5344CB8AC3E}">
        <p14:creationId xmlns:p14="http://schemas.microsoft.com/office/powerpoint/2010/main" val="855537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2">
            <a:extLst>
              <a:ext uri="{FF2B5EF4-FFF2-40B4-BE49-F238E27FC236}">
                <a16:creationId xmlns:a16="http://schemas.microsoft.com/office/drawing/2014/main" xmlns="" id="{198C1816-4354-C658-7D2C-020A4EC4C00F}"/>
              </a:ext>
            </a:extLst>
          </p:cNvPr>
          <p:cNvSpPr>
            <a:spLocks noGrp="1"/>
          </p:cNvSpPr>
          <p:nvPr>
            <p:ph idx="1"/>
          </p:nvPr>
        </p:nvSpPr>
        <p:spPr>
          <a:xfrm>
            <a:off x="457200" y="1600201"/>
            <a:ext cx="7859216" cy="2620888"/>
          </a:xfrm>
        </p:spPr>
        <p:txBody>
          <a:bodyPr>
            <a:normAutofit/>
          </a:bodyPr>
          <a:lstStyle/>
          <a:p>
            <a:endParaRPr lang="tr-TR" sz="1300" dirty="0">
              <a:solidFill>
                <a:srgbClr val="FF0000"/>
              </a:solidFill>
              <a:latin typeface="Informal Roman" panose="030604020304060B0204" pitchFamily="66" charset="0"/>
              <a:ea typeface="STZhongsong" panose="020B0503020204020204" pitchFamily="2" charset="-122"/>
            </a:endParaRPr>
          </a:p>
          <a:p>
            <a:pPr marL="0" indent="0">
              <a:buNone/>
            </a:pPr>
            <a:r>
              <a:rPr lang="tr-TR" sz="1300" dirty="0">
                <a:solidFill>
                  <a:srgbClr val="FF0000"/>
                </a:solidFill>
                <a:latin typeface="Informal Roman" panose="030604020304060B0204" pitchFamily="66" charset="0"/>
                <a:ea typeface="STZhongsong" panose="020B0503020204020204" pitchFamily="2" charset="-122"/>
              </a:rPr>
              <a:t>   </a:t>
            </a:r>
            <a:r>
              <a:rPr lang="tr-TR" sz="4400" b="1" dirty="0">
                <a:solidFill>
                  <a:srgbClr val="FF0000"/>
                </a:solidFill>
                <a:latin typeface="Informal Roman" panose="030604020304060B0204" pitchFamily="66" charset="0"/>
                <a:ea typeface="STZhongsong" panose="020B0503020204020204" pitchFamily="2" charset="-122"/>
              </a:rPr>
              <a:t>SINIRLAR VE BİREY </a:t>
            </a:r>
            <a:r>
              <a:rPr lang="tr-TR" sz="4400" b="1" dirty="0" smtClean="0">
                <a:solidFill>
                  <a:srgbClr val="FF0000"/>
                </a:solidFill>
                <a:latin typeface="Informal Roman" panose="030604020304060B0204" pitchFamily="66" charset="0"/>
                <a:ea typeface="STZhongsong" panose="020B0503020204020204" pitchFamily="2" charset="-122"/>
              </a:rPr>
              <a:t>OLMAK</a:t>
            </a:r>
            <a:endParaRPr lang="tr-TR" sz="4400" b="1" dirty="0">
              <a:solidFill>
                <a:srgbClr val="FF0000"/>
              </a:solidFill>
              <a:latin typeface="Informal Roman" panose="030604020304060B0204" pitchFamily="66" charset="0"/>
            </a:endParaRPr>
          </a:p>
        </p:txBody>
      </p:sp>
    </p:spTree>
    <p:extLst>
      <p:ext uri="{BB962C8B-B14F-4D97-AF65-F5344CB8AC3E}">
        <p14:creationId xmlns:p14="http://schemas.microsoft.com/office/powerpoint/2010/main" val="1523444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SINIRLARINIZI BELİRLERKEN</a:t>
            </a:r>
            <a:endParaRPr lang="tr-TR" dirty="0"/>
          </a:p>
        </p:txBody>
      </p:sp>
      <p:sp>
        <p:nvSpPr>
          <p:cNvPr id="4" name="İçerik Yer Tutucusu 2">
            <a:extLst>
              <a:ext uri="{FF2B5EF4-FFF2-40B4-BE49-F238E27FC236}">
                <a16:creationId xmlns:a16="http://schemas.microsoft.com/office/drawing/2014/main" xmlns="" id="{C3C5DE74-F587-CFAA-E1CD-FB5D4EDC824C}"/>
              </a:ext>
            </a:extLst>
          </p:cNvPr>
          <p:cNvSpPr>
            <a:spLocks noGrp="1"/>
          </p:cNvSpPr>
          <p:nvPr>
            <p:ph idx="1"/>
          </p:nvPr>
        </p:nvSpPr>
        <p:spPr/>
        <p:txBody>
          <a:bodyPr>
            <a:normAutofit/>
          </a:bodyPr>
          <a:lstStyle/>
          <a:p>
            <a:pPr>
              <a:spcAft>
                <a:spcPts val="800"/>
              </a:spcAft>
              <a:buFont typeface="Wingdings" panose="05000000000000000000" pitchFamily="2" charset="2"/>
              <a:buChar char="Ø"/>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Kendimizi </a:t>
            </a:r>
            <a:r>
              <a:rPr lang="tr-TR" dirty="0">
                <a:effectLst/>
                <a:latin typeface="Times New Roman" panose="02020603050405020304" pitchFamily="18" charset="0"/>
                <a:ea typeface="Calibri" panose="020F0502020204030204" pitchFamily="34" charset="0"/>
                <a:cs typeface="Times New Roman" panose="02020603050405020304" pitchFamily="18" charset="0"/>
              </a:rPr>
              <a:t>iyi tanımak, </a:t>
            </a:r>
            <a:r>
              <a:rPr lang="tr-TR" dirty="0" smtClean="0">
                <a:latin typeface="Times New Roman" panose="02020603050405020304" pitchFamily="18" charset="0"/>
                <a:ea typeface="Calibri" panose="020F0502020204030204" pitchFamily="34" charset="0"/>
                <a:cs typeface="Times New Roman" panose="02020603050405020304" pitchFamily="18" charset="0"/>
              </a:rPr>
              <a:t>duygu ve düşüncelerimizi</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dirty="0">
                <a:effectLst/>
                <a:latin typeface="Times New Roman" panose="02020603050405020304" pitchFamily="18" charset="0"/>
                <a:ea typeface="Calibri" panose="020F0502020204030204" pitchFamily="34" charset="0"/>
                <a:cs typeface="Times New Roman" panose="02020603050405020304" pitchFamily="18" charset="0"/>
              </a:rPr>
              <a:t>göz önünde bulundurmak, </a:t>
            </a:r>
            <a:endParaRPr lang="tr-TR"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spcAft>
                <a:spcPts val="800"/>
              </a:spcAft>
              <a:buFont typeface="Wingdings" panose="05000000000000000000" pitchFamily="2" charset="2"/>
              <a:buChar char="Ø"/>
            </a:pP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İletişimde açık </a:t>
            </a:r>
            <a:r>
              <a:rPr lang="tr-TR" dirty="0">
                <a:effectLst/>
                <a:latin typeface="Times New Roman" panose="02020603050405020304" pitchFamily="18" charset="0"/>
                <a:ea typeface="Calibri" panose="020F0502020204030204" pitchFamily="34" charset="0"/>
                <a:cs typeface="Times New Roman" panose="02020603050405020304" pitchFamily="18" charset="0"/>
              </a:rPr>
              <a:t>ve anlaşılır bir dil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kullanmak</a:t>
            </a:r>
            <a:r>
              <a:rPr lang="tr-TR" dirty="0">
                <a:effectLst/>
                <a:latin typeface="Times New Roman" panose="02020603050405020304" pitchFamily="18" charset="0"/>
                <a:ea typeface="Calibri" panose="020F0502020204030204" pitchFamily="34" charset="0"/>
                <a:cs typeface="Times New Roman" panose="02020603050405020304" pitchFamily="18" charset="0"/>
              </a:rPr>
              <a:t>, </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  </a:t>
            </a:r>
            <a:r>
              <a:rPr lang="tr-TR" dirty="0" smtClean="0">
                <a:latin typeface="Times New Roman" panose="02020603050405020304" pitchFamily="18" charset="0"/>
                <a:ea typeface="Calibri" panose="020F0502020204030204" pitchFamily="34" charset="0"/>
                <a:cs typeface="Times New Roman" panose="02020603050405020304" pitchFamily="18" charset="0"/>
              </a:rPr>
              <a:t>s</a:t>
            </a:r>
            <a:r>
              <a:rPr lang="tr-TR" dirty="0" smtClean="0">
                <a:effectLst/>
                <a:latin typeface="Times New Roman" panose="02020603050405020304" pitchFamily="18" charset="0"/>
                <a:ea typeface="Calibri" panose="020F0502020204030204" pitchFamily="34" charset="0"/>
                <a:cs typeface="Times New Roman" panose="02020603050405020304" pitchFamily="18" charset="0"/>
              </a:rPr>
              <a:t>es tonumuza </a:t>
            </a:r>
            <a:r>
              <a:rPr lang="tr-TR" dirty="0">
                <a:effectLst/>
                <a:latin typeface="Times New Roman" panose="02020603050405020304" pitchFamily="18" charset="0"/>
                <a:ea typeface="Calibri" panose="020F0502020204030204" pitchFamily="34" charset="0"/>
                <a:cs typeface="Times New Roman" panose="02020603050405020304" pitchFamily="18" charset="0"/>
              </a:rPr>
              <a:t>dikkat etmek,</a:t>
            </a:r>
          </a:p>
          <a:p>
            <a:pPr lvl="0">
              <a:lnSpc>
                <a:spcPct val="107000"/>
              </a:lnSpc>
              <a:buFont typeface="Wingdings" panose="05000000000000000000" pitchFamily="2" charset="2"/>
              <a:buChar char="Ø"/>
            </a:pPr>
            <a:r>
              <a:rPr lang="tr-TR" dirty="0" smtClean="0">
                <a:latin typeface="Times New Roman" panose="02020603050405020304" pitchFamily="18" charset="0"/>
                <a:ea typeface="Calibri" panose="020F0502020204030204" pitchFamily="34" charset="0"/>
                <a:cs typeface="Times New Roman" panose="02020603050405020304" pitchFamily="18" charset="0"/>
              </a:rPr>
              <a:t>Karşımızdaki kişiye hangi davranışından dolayı rahatsız olduğumuzu uygun bir dille belirtmek,</a:t>
            </a:r>
          </a:p>
          <a:p>
            <a:pPr lvl="0">
              <a:lnSpc>
                <a:spcPct val="107000"/>
              </a:lnSpc>
              <a:buFont typeface="Wingdings" panose="05000000000000000000" pitchFamily="2" charset="2"/>
              <a:buChar char="Ø"/>
            </a:pPr>
            <a:r>
              <a:rPr lang="tr-TR" dirty="0" smtClean="0">
                <a:latin typeface="Times New Roman" panose="02020603050405020304" pitchFamily="18" charset="0"/>
                <a:ea typeface="Calibri" panose="020F0502020204030204" pitchFamily="34" charset="0"/>
                <a:cs typeface="Times New Roman" panose="02020603050405020304" pitchFamily="18" charset="0"/>
              </a:rPr>
              <a:t>Kendi </a:t>
            </a:r>
            <a:r>
              <a:rPr lang="tr-TR" dirty="0">
                <a:latin typeface="Times New Roman" panose="02020603050405020304" pitchFamily="18" charset="0"/>
                <a:ea typeface="Calibri" panose="020F0502020204030204" pitchFamily="34" charset="0"/>
                <a:cs typeface="Times New Roman" panose="02020603050405020304" pitchFamily="18" charset="0"/>
              </a:rPr>
              <a:t>davranışlarımız ve söylemlerimizde de tutarlı </a:t>
            </a:r>
            <a:r>
              <a:rPr lang="tr-TR" dirty="0" smtClean="0">
                <a:latin typeface="Times New Roman" panose="02020603050405020304" pitchFamily="18" charset="0"/>
                <a:ea typeface="Calibri" panose="020F0502020204030204" pitchFamily="34" charset="0"/>
                <a:cs typeface="Times New Roman" panose="02020603050405020304" pitchFamily="18" charset="0"/>
              </a:rPr>
              <a:t>olmak.</a:t>
            </a:r>
          </a:p>
          <a:p>
            <a:pPr marL="0" lvl="0" indent="0">
              <a:lnSpc>
                <a:spcPct val="107000"/>
              </a:lnSpc>
              <a:buNone/>
            </a:pPr>
            <a:r>
              <a:rPr lang="tr-TR" dirty="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gerekir.</a:t>
            </a:r>
            <a:endParaRPr lang="tr-TR" dirty="0"/>
          </a:p>
        </p:txBody>
      </p:sp>
    </p:spTree>
    <p:extLst>
      <p:ext uri="{BB962C8B-B14F-4D97-AF65-F5344CB8AC3E}">
        <p14:creationId xmlns:p14="http://schemas.microsoft.com/office/powerpoint/2010/main" val="1040197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SINIR KORUMANIN FAYDALARI</a:t>
            </a:r>
            <a:endParaRPr lang="tr-TR" dirty="0"/>
          </a:p>
        </p:txBody>
      </p:sp>
      <p:sp>
        <p:nvSpPr>
          <p:cNvPr id="4" name="İçerik Yer Tutucusu 2">
            <a:extLst>
              <a:ext uri="{FF2B5EF4-FFF2-40B4-BE49-F238E27FC236}">
                <a16:creationId xmlns:a16="http://schemas.microsoft.com/office/drawing/2014/main" xmlns="" id="{1EABD477-ED9E-11BB-7684-28788E67BB25}"/>
              </a:ext>
            </a:extLst>
          </p:cNvPr>
          <p:cNvSpPr>
            <a:spLocks noGrp="1"/>
          </p:cNvSpPr>
          <p:nvPr>
            <p:ph idx="1"/>
          </p:nvPr>
        </p:nvSpPr>
        <p:spPr/>
        <p:txBody>
          <a:bodyPr/>
          <a:lstStyle/>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Toplumsal yaşama uyumlu olabilmeyi, özgür ve başkalarının sınırlarını bilerek özgürlüklerine saygılı olmayı sağlar.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Benlik algısı, benlik saygısı ve öz disiplin gelişir.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Bedensel, ruhsal, bilişsel ve toplumsal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gelişimi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destekler;  kişiyi “birey” yapar.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Güven ortamı sağlar.</a:t>
            </a:r>
          </a:p>
          <a:p>
            <a:endParaRPr lang="tr-TR" dirty="0"/>
          </a:p>
        </p:txBody>
      </p:sp>
    </p:spTree>
    <p:extLst>
      <p:ext uri="{BB962C8B-B14F-4D97-AF65-F5344CB8AC3E}">
        <p14:creationId xmlns:p14="http://schemas.microsoft.com/office/powerpoint/2010/main" val="35790963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İçerik Yer Tutucusu 2">
            <a:extLst>
              <a:ext uri="{FF2B5EF4-FFF2-40B4-BE49-F238E27FC236}">
                <a16:creationId xmlns:a16="http://schemas.microsoft.com/office/drawing/2014/main" xmlns="" id="{64CB6BDA-7F1B-77A7-B732-0C15CF95C496}"/>
              </a:ext>
            </a:extLst>
          </p:cNvPr>
          <p:cNvSpPr>
            <a:spLocks noGrp="1"/>
          </p:cNvSpPr>
          <p:nvPr>
            <p:ph idx="1"/>
          </p:nvPr>
        </p:nvSpPr>
        <p:spPr/>
        <p:txBody>
          <a:bodyPr/>
          <a:lstStyle/>
          <a:p>
            <a:pPr>
              <a:lnSpc>
                <a:spcPct val="107000"/>
              </a:lnSpc>
              <a:spcAft>
                <a:spcPts val="800"/>
              </a:spcAft>
              <a:buFont typeface="Wingdings" panose="05000000000000000000" pitchFamily="2" charset="2"/>
              <a:buChar char="Ø"/>
            </a:pP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Kişiler arası iletişimi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güçlendirir </a:t>
            </a:r>
            <a:endParaRPr lang="tr-TR" sz="2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Kişiye </a:t>
            </a: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davranışlarından sorumlu olduğunu öğretir.</a:t>
            </a:r>
          </a:p>
          <a:p>
            <a:pPr>
              <a:lnSpc>
                <a:spcPct val="107000"/>
              </a:lnSpc>
              <a:spcAft>
                <a:spcPts val="800"/>
              </a:spcAft>
              <a:buFont typeface="Wingdings" panose="05000000000000000000" pitchFamily="2" charset="2"/>
              <a:buChar char="Ø"/>
            </a:pPr>
            <a:r>
              <a:rPr lang="tr-TR" sz="2200" dirty="0">
                <a:effectLst/>
                <a:latin typeface="Times New Roman" panose="02020603050405020304" pitchFamily="18" charset="0"/>
                <a:ea typeface="Calibri" panose="020F0502020204030204" pitchFamily="34" charset="0"/>
                <a:cs typeface="Times New Roman" panose="02020603050405020304" pitchFamily="18" charset="0"/>
              </a:rPr>
              <a:t>Zaman yönetimi becerisi </a:t>
            </a: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kazandırır</a:t>
            </a:r>
            <a:endParaRPr lang="tr-TR" sz="2200" dirty="0">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buFont typeface="Wingdings" panose="05000000000000000000" pitchFamily="2" charset="2"/>
              <a:buChar char="Ø"/>
            </a:pPr>
            <a:r>
              <a:rPr lang="tr-TR" sz="2200" dirty="0" smtClean="0">
                <a:effectLst/>
                <a:latin typeface="Times New Roman" panose="02020603050405020304" pitchFamily="18" charset="0"/>
                <a:ea typeface="Calibri" panose="020F0502020204030204" pitchFamily="34" charset="0"/>
                <a:cs typeface="Times New Roman" panose="02020603050405020304" pitchFamily="18" charset="0"/>
              </a:rPr>
              <a:t>Riskli davranışlara karşı korunmayı sağlar.</a:t>
            </a:r>
            <a:endParaRPr lang="tr-TR" sz="22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33432079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ctr"/>
            <a:r>
              <a:rPr lang="tr-TR" dirty="0" smtClean="0"/>
              <a:t>REHBERLİK SERVİSİ</a:t>
            </a:r>
            <a:endParaRPr lang="tr-TR" dirty="0"/>
          </a:p>
        </p:txBody>
      </p:sp>
      <p:pic>
        <p:nvPicPr>
          <p:cNvPr id="1026" name="Picture 2" descr="C:\Users\Rehber Ogretmen\Documents\Downloads\okul_yeni_logo-removebg-previe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7864" y="2636912"/>
            <a:ext cx="2694209" cy="2724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855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dirty="0" smtClean="0">
                <a:latin typeface="Times New Roman" panose="02020603050405020304" pitchFamily="18" charset="0"/>
                <a:cs typeface="Times New Roman" panose="02020603050405020304" pitchFamily="18" charset="0"/>
              </a:rPr>
              <a:t>Birey, hayatının kontrolünün elinde olduğunu hissetmeye ihtiyaç duyar. Bu da sınırlarla mümkündür.</a:t>
            </a:r>
          </a:p>
          <a:p>
            <a:r>
              <a:rPr lang="tr-TR" dirty="0" smtClean="0">
                <a:latin typeface="Times New Roman" panose="02020603050405020304" pitchFamily="18" charset="0"/>
                <a:cs typeface="Times New Roman" panose="02020603050405020304" pitchFamily="18" charset="0"/>
              </a:rPr>
              <a:t>Sınırlar birey için neyin ‘ben’ olduğunu ve neyin ‘ben’ olmadığını tanımlar, ruhun korunmasında yardımcı olur.</a:t>
            </a:r>
          </a:p>
          <a:p>
            <a:endParaRPr lang="tr-TR" dirty="0"/>
          </a:p>
        </p:txBody>
      </p:sp>
    </p:spTree>
    <p:extLst>
      <p:ext uri="{BB962C8B-B14F-4D97-AF65-F5344CB8AC3E}">
        <p14:creationId xmlns:p14="http://schemas.microsoft.com/office/powerpoint/2010/main" val="2149120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cap="none" dirty="0" smtClean="0">
                <a:solidFill>
                  <a:schemeClr val="tx1"/>
                </a:solidFill>
                <a:latin typeface="Times New Roman" panose="02020603050405020304" pitchFamily="18" charset="0"/>
                <a:cs typeface="Times New Roman" panose="02020603050405020304" pitchFamily="18" charset="0"/>
              </a:rPr>
              <a:t>Her insanın kişilik özelliklerine, yaşam şekline, yetiştiği ve yaşadığı kültüre göre değişen kişisel sınırları vardır. </a:t>
            </a:r>
          </a:p>
          <a:p>
            <a:r>
              <a:rPr lang="tr-TR" cap="none" dirty="0" smtClean="0">
                <a:solidFill>
                  <a:schemeClr val="tx1"/>
                </a:solidFill>
                <a:latin typeface="Times New Roman" panose="02020603050405020304" pitchFamily="18" charset="0"/>
                <a:cs typeface="Times New Roman" panose="02020603050405020304" pitchFamily="18" charset="0"/>
              </a:rPr>
              <a:t>Bu sınırlar kişinin karşısındaki insana göre farklı yerlere çizilebilir. </a:t>
            </a:r>
          </a:p>
          <a:p>
            <a:r>
              <a:rPr lang="tr-TR" cap="none" dirty="0" smtClean="0">
                <a:solidFill>
                  <a:schemeClr val="tx1"/>
                </a:solidFill>
                <a:latin typeface="Times New Roman" panose="02020603050405020304" pitchFamily="18" charset="0"/>
                <a:cs typeface="Times New Roman" panose="02020603050405020304" pitchFamily="18" charset="0"/>
              </a:rPr>
              <a:t>Ailemiz, arkadaşlarımız için daha silik olabilirken; başkalarına daha kalın sınırlar koyabiliriz</a:t>
            </a:r>
            <a:endParaRPr lang="tr-TR" dirty="0"/>
          </a:p>
        </p:txBody>
      </p:sp>
    </p:spTree>
    <p:extLst>
      <p:ext uri="{BB962C8B-B14F-4D97-AF65-F5344CB8AC3E}">
        <p14:creationId xmlns:p14="http://schemas.microsoft.com/office/powerpoint/2010/main" val="1658568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2" descr="C:\Users\ADMIN\Desktop\indir (3).jpg"/>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96392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2 İçerik Yer Tutucusu"/>
          <p:cNvSpPr>
            <a:spLocks noGrp="1"/>
          </p:cNvSpPr>
          <p:nvPr>
            <p:ph idx="1"/>
          </p:nvPr>
        </p:nvSpPr>
        <p:spPr/>
        <p:txBody>
          <a:bodyPr>
            <a:normAutofit lnSpcReduction="10000"/>
          </a:bodyPr>
          <a:lstStyle/>
          <a:p>
            <a:r>
              <a:rPr lang="tr-TR" sz="2800" dirty="0">
                <a:latin typeface="Times New Roman" panose="02020603050405020304" pitchFamily="18" charset="0"/>
                <a:cs typeface="Times New Roman" panose="02020603050405020304" pitchFamily="18" charset="0"/>
              </a:rPr>
              <a:t>Karşımızdaki </a:t>
            </a:r>
            <a:r>
              <a:rPr lang="tr-TR" sz="2800" dirty="0" smtClean="0">
                <a:latin typeface="Times New Roman" panose="02020603050405020304" pitchFamily="18" charset="0"/>
                <a:cs typeface="Times New Roman" panose="02020603050405020304" pitchFamily="18" charset="0"/>
              </a:rPr>
              <a:t>kişinin, bizim </a:t>
            </a:r>
            <a:r>
              <a:rPr lang="tr-TR" sz="2800" dirty="0">
                <a:latin typeface="Times New Roman" panose="02020603050405020304" pitchFamily="18" charset="0"/>
                <a:cs typeface="Times New Roman" panose="02020603050405020304" pitchFamily="18" charset="0"/>
              </a:rPr>
              <a:t>onun için koyduğumuz sınırı geçmesi bizi rahatsız eder. Çünkü dokunulmasını istemediğimiz, paylaşmaktan hoşlanmadığımız taraflarımız vardır. </a:t>
            </a:r>
          </a:p>
          <a:p>
            <a:r>
              <a:rPr lang="tr-TR" sz="2800" dirty="0">
                <a:latin typeface="Times New Roman" panose="02020603050405020304" pitchFamily="18" charset="0"/>
                <a:cs typeface="Times New Roman" panose="02020603050405020304" pitchFamily="18" charset="0"/>
              </a:rPr>
              <a:t>Karşımızdaki insanın bizim sınırlarımıza saygı göstermesi bize değer verdiğini gösterir. </a:t>
            </a:r>
          </a:p>
          <a:p>
            <a:r>
              <a:rPr lang="tr-TR" sz="2800" dirty="0">
                <a:latin typeface="Times New Roman" panose="02020603050405020304" pitchFamily="18" charset="0"/>
                <a:cs typeface="Times New Roman" panose="02020603050405020304" pitchFamily="18" charset="0"/>
              </a:rPr>
              <a:t>Aynı zamanda başkalarının sınırlarına saygılı olabilmek, kişinin başkalarını anlama, değerlendirebilme, uyum sağlayabilme gibi özelliklere sahip olduğunun da göstergesidir</a:t>
            </a:r>
          </a:p>
        </p:txBody>
      </p:sp>
    </p:spTree>
    <p:extLst>
      <p:ext uri="{BB962C8B-B14F-4D97-AF65-F5344CB8AC3E}">
        <p14:creationId xmlns:p14="http://schemas.microsoft.com/office/powerpoint/2010/main" val="109277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4" name="2 İçerik Yer Tutucusu"/>
          <p:cNvSpPr>
            <a:spLocks noGrp="1"/>
          </p:cNvSpPr>
          <p:nvPr>
            <p:ph idx="1"/>
          </p:nvPr>
        </p:nvSpPr>
        <p:spPr/>
        <p:txBody>
          <a:bodyPr>
            <a:normAutofit/>
          </a:bodyPr>
          <a:lstStyle/>
          <a:p>
            <a:r>
              <a:rPr lang="tr-TR" sz="2400" dirty="0">
                <a:latin typeface="Times New Roman" panose="02020603050405020304" pitchFamily="18" charset="0"/>
                <a:cs typeface="Times New Roman" panose="02020603050405020304" pitchFamily="18" charset="0"/>
              </a:rPr>
              <a:t>Sınırlar bazen somuttur. Yani evimiz, odamız, telefonumuz, </a:t>
            </a:r>
            <a:r>
              <a:rPr lang="tr-TR" sz="2400" dirty="0" smtClean="0">
                <a:latin typeface="Times New Roman" panose="02020603050405020304" pitchFamily="18" charset="0"/>
                <a:cs typeface="Times New Roman" panose="02020603050405020304" pitchFamily="18" charset="0"/>
              </a:rPr>
              <a:t>mesajlarımız </a:t>
            </a:r>
            <a:r>
              <a:rPr lang="tr-TR" sz="2400" dirty="0">
                <a:latin typeface="Times New Roman" panose="02020603050405020304" pitchFamily="18" charset="0"/>
                <a:cs typeface="Times New Roman" panose="02020603050405020304" pitchFamily="18" charset="0"/>
              </a:rPr>
              <a:t>gibi. </a:t>
            </a:r>
          </a:p>
          <a:p>
            <a:r>
              <a:rPr lang="tr-TR" sz="2400" dirty="0">
                <a:latin typeface="Times New Roman" panose="02020603050405020304" pitchFamily="18" charset="0"/>
                <a:cs typeface="Times New Roman" panose="02020603050405020304" pitchFamily="18" charset="0"/>
              </a:rPr>
              <a:t>Sınırlar somut olduğunda uyum daha fazladır. Birinin evine istenmeden girmenin, </a:t>
            </a:r>
            <a:r>
              <a:rPr lang="tr-TR" sz="2400" dirty="0" smtClean="0">
                <a:latin typeface="Times New Roman" panose="02020603050405020304" pitchFamily="18" charset="0"/>
                <a:cs typeface="Times New Roman" panose="02020603050405020304" pitchFamily="18" charset="0"/>
              </a:rPr>
              <a:t>mesajını, notlarını </a:t>
            </a:r>
            <a:r>
              <a:rPr lang="tr-TR" sz="2400" dirty="0">
                <a:latin typeface="Times New Roman" panose="02020603050405020304" pitchFamily="18" charset="0"/>
                <a:cs typeface="Times New Roman" panose="02020603050405020304" pitchFamily="18" charset="0"/>
              </a:rPr>
              <a:t>izinsiz okumanın, telefonunu karıştırmanın uygunsuz, terbiyesiz, ahlaksız hatta yasalara karşı bir davranış olduğunu çoğunluk kabul </a:t>
            </a:r>
            <a:r>
              <a:rPr lang="tr-TR" sz="2400" dirty="0" smtClean="0">
                <a:latin typeface="Times New Roman" panose="02020603050405020304" pitchFamily="18" charset="0"/>
                <a:cs typeface="Times New Roman" panose="02020603050405020304" pitchFamily="18" charset="0"/>
              </a:rPr>
              <a:t>eder.</a:t>
            </a:r>
            <a:endParaRPr lang="tr-TR" sz="2400" dirty="0">
              <a:latin typeface="Times New Roman" panose="02020603050405020304" pitchFamily="18" charset="0"/>
              <a:cs typeface="Times New Roman" panose="02020603050405020304" pitchFamily="18" charset="0"/>
            </a:endParaRPr>
          </a:p>
          <a:p>
            <a:endParaRPr lang="tr-TR" dirty="0"/>
          </a:p>
          <a:p>
            <a:endParaRPr lang="tr-TR" dirty="0"/>
          </a:p>
        </p:txBody>
      </p:sp>
      <p:pic>
        <p:nvPicPr>
          <p:cNvPr id="5" name="Picture 2" descr="Logo Ev Ev, ev, açı, bina png thumbnail">
            <a:extLst>
              <a:ext uri="{FF2B5EF4-FFF2-40B4-BE49-F238E27FC236}">
                <a16:creationId xmlns:a16="http://schemas.microsoft.com/office/drawing/2014/main" xmlns="" id="{3A722AA5-A1F6-ECC9-7149-BB8E8922D2C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627784" y="4509120"/>
            <a:ext cx="3096344" cy="2066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886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pic>
        <p:nvPicPr>
          <p:cNvPr id="4" name="Picture 2" descr="Çubuk Şekil İtme, insanlar, çöp adamlar png thumbnail">
            <a:extLst>
              <a:ext uri="{FF2B5EF4-FFF2-40B4-BE49-F238E27FC236}">
                <a16:creationId xmlns:a16="http://schemas.microsoft.com/office/drawing/2014/main" xmlns="" id="{DDD362A6-B183-6073-6627-D4FA1E3BDEF5}"/>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51521" y="1700809"/>
            <a:ext cx="2016224" cy="3744416"/>
          </a:xfrm>
          <a:prstGeom prst="rect">
            <a:avLst/>
          </a:prstGeom>
          <a:noFill/>
          <a:extLst>
            <a:ext uri="{909E8E84-426E-40DD-AFC4-6F175D3DCCD1}">
              <a14:hiddenFill xmlns:a14="http://schemas.microsoft.com/office/drawing/2010/main">
                <a:solidFill>
                  <a:srgbClr val="FFFFFF"/>
                </a:solidFill>
              </a14:hiddenFill>
            </a:ext>
          </a:extLst>
        </p:spPr>
      </p:pic>
      <p:sp>
        <p:nvSpPr>
          <p:cNvPr id="5" name="2 İçerik Yer Tutucusu"/>
          <p:cNvSpPr txBox="1">
            <a:spLocks/>
          </p:cNvSpPr>
          <p:nvPr/>
        </p:nvSpPr>
        <p:spPr>
          <a:xfrm>
            <a:off x="2411760" y="2198914"/>
            <a:ext cx="6250546" cy="367018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tr-TR" dirty="0" smtClean="0">
                <a:latin typeface="Times New Roman" panose="02020603050405020304" pitchFamily="18" charset="0"/>
                <a:cs typeface="Times New Roman" panose="02020603050405020304" pitchFamily="18" charset="0"/>
              </a:rPr>
              <a:t> Bazen ise soyuttur. </a:t>
            </a:r>
          </a:p>
          <a:p>
            <a:r>
              <a:rPr lang="tr-TR" dirty="0" smtClean="0">
                <a:latin typeface="Times New Roman" panose="02020603050405020304" pitchFamily="18" charset="0"/>
                <a:cs typeface="Times New Roman" panose="02020603050405020304" pitchFamily="18" charset="0"/>
              </a:rPr>
              <a:t>Birini, istemediği halde kendi ilişkileri, işi gibi konularda konuşmaya zorlamak, onu istemediği halde bir yere götürmek, bir şey aldırmak için ısrar etmek, yapmak istemediği halde bizim davranışlarımıza izin vermesini, hoş görmesini, kabullenmesini beklemek ve bunun için diretmek bireyin kişisel sınırlarını ihlal etmek anlamına geleceği gibi, sosyal ilişkide de sıkıntılar yaşanmasına sebep olabilir. </a:t>
            </a:r>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69561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solidFill>
                  <a:schemeClr val="accent1"/>
                </a:solidFill>
              </a:rPr>
              <a:t>SINIRLAR</a:t>
            </a:r>
            <a:endParaRPr lang="tr-TR" dirty="0">
              <a:solidFill>
                <a:schemeClr val="accent1"/>
              </a:solidFill>
            </a:endParaRPr>
          </a:p>
        </p:txBody>
      </p:sp>
      <p:sp>
        <p:nvSpPr>
          <p:cNvPr id="4" name="İçerik Yer Tutucusu 2">
            <a:extLst>
              <a:ext uri="{FF2B5EF4-FFF2-40B4-BE49-F238E27FC236}">
                <a16:creationId xmlns:a16="http://schemas.microsoft.com/office/drawing/2014/main" xmlns="" id="{EBB1ECF1-36FC-C11F-BBF9-03A39A457BD2}"/>
              </a:ext>
            </a:extLst>
          </p:cNvPr>
          <p:cNvSpPr>
            <a:spLocks noGrp="1"/>
          </p:cNvSpPr>
          <p:nvPr>
            <p:ph idx="1"/>
          </p:nvPr>
        </p:nvSpPr>
        <p:spPr/>
        <p:txBody>
          <a:bodyPr/>
          <a:lstStyle/>
          <a:p>
            <a:pPr algn="just">
              <a:lnSpc>
                <a:spcPct val="107000"/>
              </a:lnSpc>
              <a:spcAft>
                <a:spcPts val="800"/>
              </a:spcAft>
            </a:pPr>
            <a:r>
              <a:rPr lang="tr-TR" sz="1800" dirty="0">
                <a:effectLst/>
                <a:latin typeface="Calibri" panose="020F0502020204030204" pitchFamily="34" charset="0"/>
                <a:ea typeface="Calibri" panose="020F0502020204030204" pitchFamily="34" charset="0"/>
                <a:cs typeface="Times New Roman" panose="02020603050405020304" pitchFamily="18" charset="0"/>
              </a:rPr>
              <a:t>	</a:t>
            </a: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Destekleyici</a:t>
            </a:r>
          </a:p>
          <a:p>
            <a:pPr algn="just">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Koruyucu</a:t>
            </a:r>
          </a:p>
          <a:p>
            <a:pPr algn="just">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Yaşama hazırlayıcı </a:t>
            </a:r>
          </a:p>
          <a:p>
            <a:pPr algn="just">
              <a:lnSpc>
                <a:spcPct val="107000"/>
              </a:lnSpc>
              <a:spcAft>
                <a:spcPts val="800"/>
              </a:spcAft>
            </a:pP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tr-TR" sz="2800" dirty="0" smtClean="0">
                <a:effectLst/>
                <a:latin typeface="Times New Roman" panose="02020603050405020304" pitchFamily="18" charset="0"/>
                <a:ea typeface="Calibri" panose="020F0502020204030204" pitchFamily="34" charset="0"/>
                <a:cs typeface="Times New Roman" panose="02020603050405020304" pitchFamily="18" charset="0"/>
              </a:rPr>
              <a:t>işleve </a:t>
            </a:r>
            <a:r>
              <a:rPr lang="tr-TR" sz="2800" dirty="0">
                <a:effectLst/>
                <a:latin typeface="Times New Roman" panose="02020603050405020304" pitchFamily="18" charset="0"/>
                <a:ea typeface="Calibri" panose="020F0502020204030204" pitchFamily="34" charset="0"/>
                <a:cs typeface="Times New Roman" panose="02020603050405020304" pitchFamily="18" charset="0"/>
              </a:rPr>
              <a:t>sahiptir.</a:t>
            </a:r>
          </a:p>
          <a:p>
            <a:pPr algn="just"/>
            <a:endParaRPr lang="tr-TR" dirty="0"/>
          </a:p>
        </p:txBody>
      </p:sp>
    </p:spTree>
    <p:extLst>
      <p:ext uri="{BB962C8B-B14F-4D97-AF65-F5344CB8AC3E}">
        <p14:creationId xmlns:p14="http://schemas.microsoft.com/office/powerpoint/2010/main" val="22922984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TotalTime>
  <Words>891</Words>
  <Application>Microsoft Office PowerPoint</Application>
  <PresentationFormat>Ekran Gösterisi (4:3)</PresentationFormat>
  <Paragraphs>59</Paragraphs>
  <Slides>23</Slides>
  <Notes>0</Notes>
  <HiddenSlides>0</HiddenSlides>
  <MMClips>0</MMClips>
  <ScaleCrop>false</ScaleCrop>
  <HeadingPairs>
    <vt:vector size="4" baseType="variant">
      <vt:variant>
        <vt:lpstr>Tema</vt:lpstr>
      </vt:variant>
      <vt:variant>
        <vt:i4>1</vt:i4>
      </vt:variant>
      <vt:variant>
        <vt:lpstr>Slayt Başlıkları</vt:lpstr>
      </vt:variant>
      <vt:variant>
        <vt:i4>23</vt:i4>
      </vt:variant>
    </vt:vector>
  </HeadingPairs>
  <TitlesOfParts>
    <vt:vector size="24" baseType="lpstr">
      <vt:lpstr>Akış</vt:lpstr>
      <vt:lpstr>PowerPoint Sunusu</vt:lpstr>
      <vt:lpstr>PowerPoint Sunusu</vt:lpstr>
      <vt:lpstr>PowerPoint Sunusu</vt:lpstr>
      <vt:lpstr>PowerPoint Sunusu</vt:lpstr>
      <vt:lpstr>PowerPoint Sunusu</vt:lpstr>
      <vt:lpstr>PowerPoint Sunusu</vt:lpstr>
      <vt:lpstr>PowerPoint Sunusu</vt:lpstr>
      <vt:lpstr>PowerPoint Sunusu</vt:lpstr>
      <vt:lpstr>SINIRLAR</vt:lpstr>
      <vt:lpstr>SINIR TÜRLERİ</vt:lpstr>
      <vt:lpstr>PowerPoint Sunusu</vt:lpstr>
      <vt:lpstr>PowerPoint Sunusu</vt:lpstr>
      <vt:lpstr>PowerPoint Sunusu</vt:lpstr>
      <vt:lpstr>SOSYAL MEDYA VE İNTERNET KONTROLLÜ KULLANILMALIDIR! </vt:lpstr>
      <vt:lpstr>PowerPoint Sunusu</vt:lpstr>
      <vt:lpstr>PowerPoint Sunusu</vt:lpstr>
      <vt:lpstr>PowerPoint Sunusu</vt:lpstr>
      <vt:lpstr>PowerPoint Sunusu</vt:lpstr>
      <vt:lpstr>İSTEMEDİĞİNİZ HER KONUDA HAYIR DEMEYİ BİLİN </vt:lpstr>
      <vt:lpstr>SINIRLARINIZI BELİRLERKEN</vt:lpstr>
      <vt:lpstr>SINIR KORUMANIN FAYDALARI</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Rehber Ogretmen</dc:creator>
  <cp:lastModifiedBy>Rehber Ogretmen</cp:lastModifiedBy>
  <cp:revision>2</cp:revision>
  <dcterms:created xsi:type="dcterms:W3CDTF">2024-02-20T11:04:48Z</dcterms:created>
  <dcterms:modified xsi:type="dcterms:W3CDTF">2024-02-20T11:16:22Z</dcterms:modified>
</cp:coreProperties>
</file>