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D0FC62-FC13-4242-A516-B839A0A8CCA8}" type="datetimeFigureOut">
              <a:rPr lang="tr-TR" smtClean="0"/>
              <a:t>22.02.2024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2BD096-A391-4283-AE65-B8C9C052EC8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ÖFKE KONTROLÜ VELİ SUNUMU</a:t>
            </a:r>
            <a:endParaRPr lang="tr-TR" dirty="0"/>
          </a:p>
        </p:txBody>
      </p:sp>
      <p:pic>
        <p:nvPicPr>
          <p:cNvPr id="4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5918" y="4071942"/>
            <a:ext cx="6184391" cy="25271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Sakin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rahatlatıcı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müzik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dinlemek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Sevdiğin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oyuncağına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yastığa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sarılmak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Mutlu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olduğun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beş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şey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düşünmek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Derin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nefes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alıp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vermek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Bugün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yolunda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giden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şeyleri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düşünmek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35" dirty="0">
                <a:latin typeface="Calibri"/>
                <a:cs typeface="Calibri"/>
              </a:rPr>
              <a:t>Yavaş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hafifçe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kaslarını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esnetmek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Bir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mandala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başka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resmi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boya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1F4E79"/>
                </a:solidFill>
              </a:rPr>
              <a:t>ÖFKEYLE</a:t>
            </a:r>
            <a:r>
              <a:rPr sz="4000" spc="-155" dirty="0">
                <a:solidFill>
                  <a:srgbClr val="1F4E79"/>
                </a:solidFill>
              </a:rPr>
              <a:t> </a:t>
            </a:r>
            <a:r>
              <a:rPr sz="4000" spc="-50" dirty="0">
                <a:solidFill>
                  <a:srgbClr val="1F4E79"/>
                </a:solidFill>
              </a:rPr>
              <a:t>OLUMLU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spc="-35" dirty="0">
                <a:solidFill>
                  <a:srgbClr val="1F4E79"/>
                </a:solidFill>
              </a:rPr>
              <a:t>BAŞETME</a:t>
            </a:r>
            <a:r>
              <a:rPr sz="4000" spc="-155" dirty="0">
                <a:solidFill>
                  <a:srgbClr val="1F4E79"/>
                </a:solidFill>
              </a:rPr>
              <a:t> </a:t>
            </a:r>
            <a:r>
              <a:rPr sz="4000" spc="-20" dirty="0">
                <a:solidFill>
                  <a:srgbClr val="1F4E79"/>
                </a:solidFill>
              </a:rPr>
              <a:t>YOLLARI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388696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41300" marR="416559" indent="-228600">
              <a:lnSpc>
                <a:spcPts val="2310"/>
              </a:lnSpc>
              <a:spcBef>
                <a:spcPts val="650"/>
              </a:spcBef>
              <a:buChar char="•"/>
              <a:tabLst>
                <a:tab pos="241300" algn="l"/>
                <a:tab pos="309880" algn="l"/>
              </a:tabLst>
            </a:pPr>
            <a:r>
              <a:rPr sz="2400" dirty="0">
                <a:latin typeface="Arial MT"/>
                <a:cs typeface="Arial MT"/>
              </a:rPr>
              <a:t>	</a:t>
            </a:r>
            <a:r>
              <a:rPr sz="1800" dirty="0">
                <a:latin typeface="Calibri"/>
                <a:cs typeface="Calibri"/>
              </a:rPr>
              <a:t>Duygularınızı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anlattığınız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bir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günlük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tutun.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Yazı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yazmak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zor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geliyorsa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resim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yapabilirsiniz.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75"/>
              </a:spcBef>
              <a:buFont typeface="Arial MT"/>
              <a:buChar char="•"/>
            </a:pPr>
            <a:endParaRPr sz="1800">
              <a:latin typeface="Calibri"/>
              <a:cs typeface="Calibri"/>
            </a:endParaRPr>
          </a:p>
          <a:p>
            <a:pPr marL="241300" marR="5080" indent="-228600">
              <a:lnSpc>
                <a:spcPts val="2300"/>
              </a:lnSpc>
              <a:spcBef>
                <a:spcPts val="5"/>
              </a:spcBef>
              <a:buChar char="•"/>
              <a:tabLst>
                <a:tab pos="241300" algn="l"/>
                <a:tab pos="309880" algn="l"/>
              </a:tabLst>
            </a:pPr>
            <a:r>
              <a:rPr sz="1800" dirty="0">
                <a:latin typeface="Arial MT"/>
                <a:cs typeface="Arial MT"/>
              </a:rPr>
              <a:t>	</a:t>
            </a:r>
            <a:r>
              <a:rPr sz="1800" dirty="0">
                <a:latin typeface="Calibri"/>
                <a:cs typeface="Calibri"/>
              </a:rPr>
              <a:t>Sizi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öfkelendiren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problemi,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probleme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nasıl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tepkide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bulunduğunuzu,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bu </a:t>
            </a:r>
            <a:r>
              <a:rPr sz="1800" dirty="0">
                <a:latin typeface="Calibri"/>
                <a:cs typeface="Calibri"/>
              </a:rPr>
              <a:t>tepkinin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gibi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sonuçlar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doğurduğunu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problemi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halletmek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için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iyi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yol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olup </a:t>
            </a:r>
            <a:r>
              <a:rPr sz="1800" dirty="0">
                <a:latin typeface="Calibri"/>
                <a:cs typeface="Calibri"/>
              </a:rPr>
              <a:t>olmadığını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düşünün.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15"/>
              </a:spcBef>
              <a:buFont typeface="Arial MT"/>
              <a:buChar char="•"/>
            </a:pPr>
            <a:endParaRPr sz="1800">
              <a:latin typeface="Calibri"/>
              <a:cs typeface="Calibri"/>
            </a:endParaRPr>
          </a:p>
          <a:p>
            <a:pPr marL="227329" marR="538480" indent="-227329" algn="ctr">
              <a:lnSpc>
                <a:spcPts val="2595"/>
              </a:lnSpc>
              <a:spcBef>
                <a:spcPts val="5"/>
              </a:spcBef>
              <a:buFont typeface="Arial MT"/>
              <a:buChar char="•"/>
              <a:tabLst>
                <a:tab pos="227329" algn="l"/>
              </a:tabLst>
            </a:pPr>
            <a:r>
              <a:rPr sz="1800" spc="-10" dirty="0">
                <a:latin typeface="Calibri"/>
                <a:cs typeface="Calibri"/>
              </a:rPr>
              <a:t>Kendinizi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iyi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hissetmek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için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kullandığınız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yöntemin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sizi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rahatlatmasına;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ancak</a:t>
            </a:r>
            <a:endParaRPr sz="1800">
              <a:latin typeface="Calibri"/>
              <a:cs typeface="Calibri"/>
            </a:endParaRPr>
          </a:p>
          <a:p>
            <a:pPr marR="565150" algn="ctr">
              <a:lnSpc>
                <a:spcPts val="2595"/>
              </a:lnSpc>
            </a:pPr>
            <a:r>
              <a:rPr sz="1800" spc="-20" dirty="0">
                <a:latin typeface="Calibri"/>
                <a:cs typeface="Calibri"/>
              </a:rPr>
              <a:t>kendinize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çevrenize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zarar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vermeyecek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bir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yöntem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olmasına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dikkat</a:t>
            </a:r>
            <a:r>
              <a:rPr sz="1800" spc="-9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edin.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00"/>
              </a:spcBef>
            </a:pPr>
            <a:endParaRPr sz="1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Font typeface="Arial MT"/>
              <a:buChar char="•"/>
              <a:tabLst>
                <a:tab pos="240029" algn="l"/>
              </a:tabLst>
            </a:pPr>
            <a:r>
              <a:rPr sz="1800" dirty="0">
                <a:latin typeface="Calibri"/>
                <a:cs typeface="Calibri"/>
              </a:rPr>
              <a:t>Asıl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sorun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öfke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değil,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ifade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edilme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biçimidir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unutmayın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457200" y="2249425"/>
            <a:ext cx="8229600" cy="47224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105"/>
              </a:spcBef>
            </a:pP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Bu</a:t>
            </a:r>
            <a:r>
              <a:rPr sz="2000" spc="-6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şeylerden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herhangi</a:t>
            </a:r>
            <a:r>
              <a:rPr sz="2000" spc="-6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biri</a:t>
            </a:r>
            <a:r>
              <a:rPr sz="2000" spc="-6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seni</a:t>
            </a:r>
            <a:r>
              <a:rPr sz="2000" spc="-4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kızdırır</a:t>
            </a:r>
            <a:r>
              <a:rPr sz="2000" spc="-4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mı?</a:t>
            </a:r>
            <a:r>
              <a:rPr sz="2000" spc="-5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Seni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kızdıran</a:t>
            </a:r>
            <a:r>
              <a:rPr sz="2000" spc="-45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şeyleri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bir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kağıda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BE9000"/>
                </a:solidFill>
                <a:latin typeface="Calibri"/>
                <a:cs typeface="Calibri"/>
              </a:rPr>
              <a:t>yazabilirsin</a:t>
            </a:r>
            <a:r>
              <a:rPr sz="2000" spc="-3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BE9000"/>
                </a:solidFill>
                <a:latin typeface="Calibri"/>
                <a:cs typeface="Calibri"/>
              </a:rPr>
              <a:t>veya</a:t>
            </a:r>
            <a:r>
              <a:rPr sz="2000" spc="-50" dirty="0">
                <a:solidFill>
                  <a:srgbClr val="BE9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BE9000"/>
                </a:solidFill>
                <a:latin typeface="Calibri"/>
                <a:cs typeface="Calibri"/>
              </a:rPr>
              <a:t>resmini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280"/>
              </a:lnSpc>
            </a:pPr>
            <a:r>
              <a:rPr sz="2000" spc="-10" dirty="0">
                <a:solidFill>
                  <a:srgbClr val="BE9000"/>
                </a:solidFill>
                <a:latin typeface="Calibri"/>
                <a:cs typeface="Calibri"/>
              </a:rPr>
              <a:t>çizebilirsin..</a:t>
            </a:r>
            <a:endParaRPr sz="2000">
              <a:latin typeface="Calibri"/>
              <a:cs typeface="Calibri"/>
            </a:endParaRPr>
          </a:p>
          <a:p>
            <a:pPr marL="3482975" indent="-228600">
              <a:lnSpc>
                <a:spcPct val="100000"/>
              </a:lnSpc>
              <a:spcBef>
                <a:spcPts val="1760"/>
              </a:spcBef>
              <a:buFont typeface="Arial MT"/>
              <a:buChar char="•"/>
              <a:tabLst>
                <a:tab pos="3482975" algn="l"/>
              </a:tabLst>
            </a:pPr>
            <a:r>
              <a:rPr sz="1800" dirty="0">
                <a:latin typeface="Calibri"/>
                <a:cs typeface="Calibri"/>
              </a:rPr>
              <a:t>Bir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şeyi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seninle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paylaşmak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istemezlerse</a:t>
            </a:r>
            <a:endParaRPr sz="1800">
              <a:latin typeface="Calibri"/>
              <a:cs typeface="Calibri"/>
            </a:endParaRPr>
          </a:p>
          <a:p>
            <a:pPr marL="227965" marR="5080" lvl="1" indent="-227965" algn="r">
              <a:lnSpc>
                <a:spcPct val="100000"/>
              </a:lnSpc>
              <a:spcBef>
                <a:spcPts val="2075"/>
              </a:spcBef>
              <a:buFont typeface="Arial MT"/>
              <a:buChar char="•"/>
              <a:tabLst>
                <a:tab pos="227965" algn="l"/>
              </a:tabLst>
            </a:pPr>
            <a:r>
              <a:rPr sz="1800" dirty="0">
                <a:latin typeface="Calibri"/>
                <a:cs typeface="Calibri"/>
              </a:rPr>
              <a:t>Birisi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sırada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önüne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geçerse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90"/>
              </a:spcBef>
              <a:buFont typeface="Arial MT"/>
              <a:buChar char="•"/>
              <a:tabLst>
                <a:tab pos="240665" algn="l"/>
              </a:tabLst>
            </a:pPr>
            <a:r>
              <a:rPr sz="1800" spc="-20" dirty="0">
                <a:latin typeface="Calibri"/>
                <a:cs typeface="Calibri"/>
              </a:rPr>
              <a:t>Yapmadığın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bir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şey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için</a:t>
            </a:r>
            <a:r>
              <a:rPr sz="1800" spc="-10" dirty="0">
                <a:latin typeface="Calibri"/>
                <a:cs typeface="Calibri"/>
              </a:rPr>
              <a:t> suçlanırsan</a:t>
            </a:r>
            <a:endParaRPr sz="1800">
              <a:latin typeface="Calibri"/>
              <a:cs typeface="Calibri"/>
            </a:endParaRPr>
          </a:p>
          <a:p>
            <a:pPr marL="4151629" lvl="1" indent="-228600">
              <a:lnSpc>
                <a:spcPct val="100000"/>
              </a:lnSpc>
              <a:spcBef>
                <a:spcPts val="2080"/>
              </a:spcBef>
              <a:buFont typeface="Arial MT"/>
              <a:buChar char="•"/>
              <a:tabLst>
                <a:tab pos="4151629" algn="l"/>
              </a:tabLst>
            </a:pPr>
            <a:r>
              <a:rPr sz="1800" dirty="0">
                <a:latin typeface="Calibri"/>
                <a:cs typeface="Calibri"/>
              </a:rPr>
              <a:t>Bir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oyunu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kazanamazsan</a:t>
            </a:r>
            <a:endParaRPr sz="1800">
              <a:latin typeface="Calibri"/>
              <a:cs typeface="Calibri"/>
            </a:endParaRPr>
          </a:p>
          <a:p>
            <a:pPr marL="227965" marR="5080" lvl="2" indent="-227965" algn="r">
              <a:lnSpc>
                <a:spcPct val="100000"/>
              </a:lnSpc>
              <a:spcBef>
                <a:spcPts val="2075"/>
              </a:spcBef>
              <a:buFont typeface="Arial MT"/>
              <a:buChar char="•"/>
              <a:tabLst>
                <a:tab pos="227965" algn="l"/>
              </a:tabLst>
            </a:pPr>
            <a:r>
              <a:rPr sz="1800" dirty="0">
                <a:latin typeface="Calibri"/>
                <a:cs typeface="Calibri"/>
              </a:rPr>
              <a:t>Ödevini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anlamazsan</a:t>
            </a:r>
            <a:endParaRPr sz="1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90"/>
              </a:spcBef>
              <a:buFont typeface="Arial MT"/>
              <a:buChar char="•"/>
              <a:tabLst>
                <a:tab pos="240665" algn="l"/>
              </a:tabLst>
            </a:pPr>
            <a:r>
              <a:rPr sz="1800" spc="-10" dirty="0">
                <a:latin typeface="Calibri"/>
                <a:cs typeface="Calibri"/>
              </a:rPr>
              <a:t>Dondurmanı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yere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düşürürsen</a:t>
            </a:r>
            <a:endParaRPr sz="1800">
              <a:latin typeface="Calibri"/>
              <a:cs typeface="Calibri"/>
            </a:endParaRPr>
          </a:p>
          <a:p>
            <a:pPr marL="4150360" lvl="1" indent="-228600">
              <a:lnSpc>
                <a:spcPct val="100000"/>
              </a:lnSpc>
              <a:spcBef>
                <a:spcPts val="2075"/>
              </a:spcBef>
              <a:buFont typeface="Arial MT"/>
              <a:buChar char="•"/>
              <a:tabLst>
                <a:tab pos="4150360" algn="l"/>
              </a:tabLst>
            </a:pPr>
            <a:r>
              <a:rPr sz="1800" dirty="0">
                <a:latin typeface="Calibri"/>
                <a:cs typeface="Calibri"/>
              </a:rPr>
              <a:t>Birisi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sana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>
                <a:latin typeface="Calibri"/>
                <a:cs typeface="Calibri"/>
              </a:rPr>
              <a:t>yalan</a:t>
            </a:r>
            <a:r>
              <a:rPr sz="1800" spc="-35">
                <a:latin typeface="Calibri"/>
                <a:cs typeface="Calibri"/>
              </a:rPr>
              <a:t> </a:t>
            </a:r>
            <a:r>
              <a:rPr sz="1800" spc="-10" smtClean="0">
                <a:latin typeface="Calibri"/>
                <a:cs typeface="Calibri"/>
              </a:rPr>
              <a:t>söylerse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solidFill>
                  <a:srgbClr val="538235"/>
                </a:solidFill>
                <a:latin typeface="Calibri"/>
                <a:cs typeface="Calibri"/>
              </a:rPr>
              <a:t>Şimdi</a:t>
            </a:r>
            <a:r>
              <a:rPr sz="2800" spc="-4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38235"/>
                </a:solidFill>
                <a:latin typeface="Calibri"/>
                <a:cs typeface="Calibri"/>
              </a:rPr>
              <a:t>ise</a:t>
            </a:r>
            <a:r>
              <a:rPr sz="2800" spc="-4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38235"/>
                </a:solidFill>
                <a:latin typeface="Calibri"/>
                <a:cs typeface="Calibri"/>
              </a:rPr>
              <a:t>öfkelendiğin</a:t>
            </a:r>
            <a:r>
              <a:rPr sz="2800" spc="-5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38235"/>
                </a:solidFill>
                <a:latin typeface="Calibri"/>
                <a:cs typeface="Calibri"/>
              </a:rPr>
              <a:t>zamanlarda;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Öfkenle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başa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çıkmak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için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hangi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yöntemleri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uygularsın?</a:t>
            </a: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ts val="3020"/>
              </a:lnSpc>
              <a:spcBef>
                <a:spcPts val="104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Kendini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daha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iyi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hissetmek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için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neler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yaparsın?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Önce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düşünüp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sonra 	yazabilirsin.</a:t>
            </a:r>
            <a:endParaRPr sz="2800">
              <a:latin typeface="Calibri"/>
              <a:cs typeface="Calibri"/>
            </a:endParaRPr>
          </a:p>
          <a:p>
            <a:pPr marL="12700" marR="1530985">
              <a:lnSpc>
                <a:spcPts val="3030"/>
              </a:lnSpc>
              <a:spcBef>
                <a:spcPts val="994"/>
              </a:spcBef>
            </a:pPr>
            <a:r>
              <a:rPr sz="2800" dirty="0">
                <a:latin typeface="Calibri"/>
                <a:cs typeface="Calibri"/>
              </a:rPr>
              <a:t>Eğer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istersen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bunları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ailenle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paylaşabilir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duyguların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üzerine konuşabilirsin..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6" name="3 İçerik Yer Tutucusu" descr="okul logos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000240"/>
            <a:ext cx="4210050" cy="2971791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>
          <a:xfrm>
            <a:off x="714348" y="5214950"/>
            <a:ext cx="8065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REHBERLİK SERVİSİ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 NEDİR?</a:t>
            </a:r>
            <a:endParaRPr lang="tr-TR" dirty="0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0029" marR="617855" indent="-227329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Neyi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sevip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neyi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sevmediğimizi,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nelerden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hoşlanıp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nelerden 	hoşlanmadığımızı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ifade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eden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duygusal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ipuçlarından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biridir.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620"/>
              </a:spcBef>
              <a:buFont typeface="Arial MT"/>
              <a:buChar char="•"/>
            </a:pPr>
            <a:endParaRPr sz="2800">
              <a:latin typeface="Calibri"/>
              <a:cs typeface="Calibri"/>
            </a:endParaRPr>
          </a:p>
          <a:p>
            <a:pPr marL="240029" marR="5080" indent="-227329">
              <a:lnSpc>
                <a:spcPts val="302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Diğer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bütün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duygularımız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gibi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uygun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ifade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edildiğinde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insani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ve 	</a:t>
            </a: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duygudur.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HANGİ DURUMLARDA ÖFKELENİRİZ?</a:t>
            </a:r>
            <a:endParaRPr lang="tr-TR" dirty="0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Utanç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hissettiğimizde,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Hayal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kırıklığına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uğradığımızda,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Kendimizi</a:t>
            </a:r>
            <a:r>
              <a:rPr sz="2800" spc="-1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engellenmiş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hissettiğimizde,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Haksızlığa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uğradığımızda,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Kıskançlık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hissettiğimizde,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spc="-10" dirty="0">
                <a:latin typeface="Calibri"/>
                <a:cs typeface="Calibri"/>
              </a:rPr>
              <a:t>Yalnızlık,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itilmişlik,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kaygı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hissettiğimizde,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Sıkıldığımızda,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anlaşılmadığımızı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hissettiğimizde.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0495" indent="640080">
              <a:lnSpc>
                <a:spcPct val="110100"/>
              </a:lnSpc>
              <a:spcBef>
                <a:spcPts val="100"/>
              </a:spcBef>
            </a:pPr>
            <a:r>
              <a:rPr sz="2800" dirty="0">
                <a:latin typeface="Calibri"/>
                <a:cs typeface="Calibri"/>
              </a:rPr>
              <a:t>Öfke,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doğru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ifade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edilebilirse,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sağlıklı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biçimde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dışa </a:t>
            </a:r>
            <a:r>
              <a:rPr sz="2800" dirty="0">
                <a:latin typeface="Calibri"/>
                <a:cs typeface="Calibri"/>
              </a:rPr>
              <a:t>vurulabilirse,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insanın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gelişimine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katkıda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bulunur.</a:t>
            </a:r>
            <a:endParaRPr sz="2800">
              <a:latin typeface="Calibri"/>
              <a:cs typeface="Calibri"/>
            </a:endParaRPr>
          </a:p>
          <a:p>
            <a:pPr marL="12700" marR="5080" indent="640080">
              <a:lnSpc>
                <a:spcPct val="110100"/>
              </a:lnSpc>
              <a:spcBef>
                <a:spcPts val="1005"/>
              </a:spcBef>
            </a:pPr>
            <a:r>
              <a:rPr sz="2800" dirty="0">
                <a:latin typeface="Calibri"/>
                <a:cs typeface="Calibri"/>
              </a:rPr>
              <a:t>Öfke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duygusu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olduğu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gibi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ortaya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çıkmasına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izin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verildiğinde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ise, </a:t>
            </a:r>
            <a:r>
              <a:rPr sz="2800" dirty="0">
                <a:latin typeface="Calibri"/>
                <a:cs typeface="Calibri"/>
              </a:rPr>
              <a:t>insanı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yıkıcı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davranışlara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yönlendirme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olasılığı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yüksektir.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solidFill>
                  <a:srgbClr val="1F4E79"/>
                </a:solidFill>
              </a:rPr>
              <a:t>Öfkemizi</a:t>
            </a:r>
            <a:r>
              <a:rPr sz="4000" spc="-160" dirty="0">
                <a:solidFill>
                  <a:srgbClr val="1F4E79"/>
                </a:solidFill>
              </a:rPr>
              <a:t> </a:t>
            </a:r>
            <a:r>
              <a:rPr sz="4000" spc="-50" dirty="0">
                <a:solidFill>
                  <a:srgbClr val="1F4E79"/>
                </a:solidFill>
              </a:rPr>
              <a:t>Kontrol</a:t>
            </a:r>
            <a:r>
              <a:rPr sz="4000" spc="-155" dirty="0">
                <a:solidFill>
                  <a:srgbClr val="1F4E79"/>
                </a:solidFill>
              </a:rPr>
              <a:t> </a:t>
            </a:r>
            <a:r>
              <a:rPr sz="4000" spc="-50" dirty="0">
                <a:solidFill>
                  <a:srgbClr val="1F4E79"/>
                </a:solidFill>
              </a:rPr>
              <a:t>Etmeye</a:t>
            </a:r>
            <a:r>
              <a:rPr sz="4000" spc="-170" dirty="0">
                <a:solidFill>
                  <a:srgbClr val="1F4E79"/>
                </a:solidFill>
              </a:rPr>
              <a:t> </a:t>
            </a:r>
            <a:r>
              <a:rPr sz="4000" spc="-20" dirty="0">
                <a:solidFill>
                  <a:srgbClr val="1F4E79"/>
                </a:solidFill>
              </a:rPr>
              <a:t>Neden</a:t>
            </a:r>
            <a:r>
              <a:rPr sz="4000" spc="-180" dirty="0">
                <a:solidFill>
                  <a:srgbClr val="1F4E79"/>
                </a:solidFill>
              </a:rPr>
              <a:t> </a:t>
            </a:r>
            <a:r>
              <a:rPr sz="4000" spc="-30" dirty="0">
                <a:solidFill>
                  <a:srgbClr val="1F4E79"/>
                </a:solidFill>
              </a:rPr>
              <a:t>İhtiyaç</a:t>
            </a:r>
            <a:r>
              <a:rPr sz="4000" spc="-160" dirty="0">
                <a:solidFill>
                  <a:srgbClr val="1F4E79"/>
                </a:solidFill>
              </a:rPr>
              <a:t> </a:t>
            </a:r>
            <a:r>
              <a:rPr sz="4000" spc="-10" dirty="0">
                <a:solidFill>
                  <a:srgbClr val="1F4E79"/>
                </a:solidFill>
              </a:rPr>
              <a:t>Duyarız?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Öfkeyi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yok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sayma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Öfkeyi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başkasına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aktarmak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Öfkeyi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saldırganca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ortaya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koymak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65"/>
              </a:spcBef>
              <a:buFont typeface="Arial MT"/>
              <a:buChar char="•"/>
              <a:tabLst>
                <a:tab pos="240029" algn="l"/>
              </a:tabLst>
            </a:pPr>
            <a:r>
              <a:rPr sz="2800" dirty="0">
                <a:latin typeface="Calibri"/>
                <a:cs typeface="Calibri"/>
              </a:rPr>
              <a:t>Öfkeyi</a:t>
            </a:r>
            <a:r>
              <a:rPr sz="2800" spc="-1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kendine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yöneltmek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solidFill>
                  <a:srgbClr val="1F4E79"/>
                </a:solidFill>
              </a:rPr>
              <a:t>Öfkeyi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spc="-50" dirty="0">
                <a:solidFill>
                  <a:srgbClr val="1F4E79"/>
                </a:solidFill>
              </a:rPr>
              <a:t>Kontrol</a:t>
            </a:r>
            <a:r>
              <a:rPr sz="4000" spc="-145" dirty="0">
                <a:solidFill>
                  <a:srgbClr val="1F4E79"/>
                </a:solidFill>
              </a:rPr>
              <a:t> </a:t>
            </a:r>
            <a:r>
              <a:rPr sz="4000" spc="-25" dirty="0">
                <a:solidFill>
                  <a:srgbClr val="1F4E79"/>
                </a:solidFill>
              </a:rPr>
              <a:t>Etmede</a:t>
            </a:r>
            <a:r>
              <a:rPr sz="4000" spc="-170" dirty="0">
                <a:solidFill>
                  <a:srgbClr val="1F4E79"/>
                </a:solidFill>
              </a:rPr>
              <a:t> </a:t>
            </a:r>
            <a:r>
              <a:rPr sz="4000" spc="-65" dirty="0">
                <a:solidFill>
                  <a:srgbClr val="1F4E79"/>
                </a:solidFill>
              </a:rPr>
              <a:t>Yapılan</a:t>
            </a:r>
            <a:r>
              <a:rPr sz="4000" spc="-160" dirty="0">
                <a:solidFill>
                  <a:srgbClr val="1F4E79"/>
                </a:solidFill>
              </a:rPr>
              <a:t> </a:t>
            </a:r>
            <a:r>
              <a:rPr sz="4000" spc="-30" dirty="0">
                <a:solidFill>
                  <a:srgbClr val="1F4E79"/>
                </a:solidFill>
              </a:rPr>
              <a:t>Yanlışlar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2800" dirty="0">
                <a:solidFill>
                  <a:srgbClr val="538235"/>
                </a:solidFill>
                <a:latin typeface="Calibri"/>
                <a:cs typeface="Calibri"/>
              </a:rPr>
              <a:t>Öfkeyi</a:t>
            </a:r>
            <a:r>
              <a:rPr sz="2800" spc="-12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38235"/>
                </a:solidFill>
                <a:latin typeface="Calibri"/>
                <a:cs typeface="Calibri"/>
              </a:rPr>
              <a:t>Fark</a:t>
            </a:r>
            <a:r>
              <a:rPr sz="2800" spc="-10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38235"/>
                </a:solidFill>
                <a:latin typeface="Calibri"/>
                <a:cs typeface="Calibri"/>
              </a:rPr>
              <a:t>Etme: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Aslında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neye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kızgınım?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9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Kime,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neden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öfkelendin?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Hangi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davranışı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seni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bu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kadar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öfkelendirdi?</a:t>
            </a: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Öfkelenince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bedeninde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neler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oluyor?</a:t>
            </a:r>
            <a:endParaRPr sz="2400">
              <a:latin typeface="Calibri"/>
              <a:cs typeface="Calibri"/>
            </a:endParaRPr>
          </a:p>
          <a:p>
            <a:pPr marL="12700" marR="544195" indent="227329">
              <a:lnSpc>
                <a:spcPts val="3590"/>
              </a:lnSpc>
              <a:spcBef>
                <a:spcPts val="100"/>
              </a:spcBef>
              <a:buFont typeface="Arial MT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Şu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hissettiğin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öfkenin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şiddeti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nedir? </a:t>
            </a:r>
            <a:r>
              <a:rPr sz="2400" dirty="0">
                <a:latin typeface="Calibri"/>
                <a:cs typeface="Calibri"/>
              </a:rPr>
              <a:t>Önce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asıl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duygunuzu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fark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edin.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95"/>
              </a:spcBef>
            </a:pPr>
            <a:r>
              <a:rPr sz="4000" spc="-50" dirty="0">
                <a:solidFill>
                  <a:srgbClr val="1F4E79"/>
                </a:solidFill>
              </a:rPr>
              <a:t>Öfke</a:t>
            </a:r>
            <a:r>
              <a:rPr sz="4000" spc="-175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ile</a:t>
            </a:r>
            <a:r>
              <a:rPr sz="4000" spc="-165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Baş</a:t>
            </a:r>
            <a:r>
              <a:rPr sz="4000" spc="-135" dirty="0">
                <a:solidFill>
                  <a:srgbClr val="1F4E79"/>
                </a:solidFill>
              </a:rPr>
              <a:t> </a:t>
            </a:r>
            <a:r>
              <a:rPr sz="4000" spc="-25" dirty="0">
                <a:solidFill>
                  <a:srgbClr val="1F4E79"/>
                </a:solidFill>
              </a:rPr>
              <a:t>Etme</a:t>
            </a:r>
            <a:r>
              <a:rPr sz="4000" spc="-165" dirty="0">
                <a:solidFill>
                  <a:srgbClr val="1F4E79"/>
                </a:solidFill>
              </a:rPr>
              <a:t> </a:t>
            </a:r>
            <a:r>
              <a:rPr sz="4000" spc="-70" dirty="0">
                <a:solidFill>
                  <a:srgbClr val="1F4E79"/>
                </a:solidFill>
              </a:rPr>
              <a:t>Yöntemleri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ve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spc="-10" dirty="0">
                <a:solidFill>
                  <a:srgbClr val="1F4E79"/>
                </a:solidFill>
              </a:rPr>
              <a:t>Uygulamalar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" dirty="0">
                <a:solidFill>
                  <a:srgbClr val="1F4E79"/>
                </a:solidFill>
              </a:rPr>
              <a:t>Öfke</a:t>
            </a:r>
            <a:r>
              <a:rPr sz="4000" spc="-160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ile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Baş</a:t>
            </a:r>
            <a:r>
              <a:rPr sz="4000" spc="-120" dirty="0">
                <a:solidFill>
                  <a:srgbClr val="1F4E79"/>
                </a:solidFill>
              </a:rPr>
              <a:t> </a:t>
            </a:r>
            <a:r>
              <a:rPr sz="4000" spc="-10" dirty="0">
                <a:solidFill>
                  <a:srgbClr val="1F4E79"/>
                </a:solidFill>
              </a:rPr>
              <a:t>Etme</a:t>
            </a:r>
            <a:r>
              <a:rPr sz="4000" spc="-150" dirty="0">
                <a:solidFill>
                  <a:srgbClr val="1F4E79"/>
                </a:solidFill>
              </a:rPr>
              <a:t> </a:t>
            </a:r>
            <a:r>
              <a:rPr sz="4000" spc="-70" dirty="0">
                <a:solidFill>
                  <a:srgbClr val="1F4E79"/>
                </a:solidFill>
              </a:rPr>
              <a:t>Yöntemleri</a:t>
            </a:r>
            <a:r>
              <a:rPr sz="4000" spc="-135" dirty="0">
                <a:solidFill>
                  <a:srgbClr val="1F4E79"/>
                </a:solidFill>
              </a:rPr>
              <a:t> </a:t>
            </a:r>
            <a:r>
              <a:rPr sz="4000" dirty="0">
                <a:solidFill>
                  <a:srgbClr val="1F4E79"/>
                </a:solidFill>
              </a:rPr>
              <a:t>ve</a:t>
            </a:r>
            <a:r>
              <a:rPr sz="4000" spc="-114" dirty="0">
                <a:solidFill>
                  <a:srgbClr val="1F4E79"/>
                </a:solidFill>
              </a:rPr>
              <a:t> </a:t>
            </a:r>
            <a:r>
              <a:rPr sz="4000" spc="-20" dirty="0">
                <a:solidFill>
                  <a:srgbClr val="1F4E79"/>
                </a:solidFill>
              </a:rPr>
              <a:t>Uygulamalar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457200" y="2249424"/>
            <a:ext cx="822960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Öfke</a:t>
            </a:r>
            <a:r>
              <a:rPr sz="2400" spc="-5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ile</a:t>
            </a:r>
            <a:r>
              <a:rPr sz="2400" spc="-5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ilgili</a:t>
            </a:r>
            <a:r>
              <a:rPr sz="2400" spc="-6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diğer</a:t>
            </a:r>
            <a:r>
              <a:rPr sz="2400" spc="-4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duyguları</a:t>
            </a:r>
            <a:r>
              <a:rPr sz="2400" spc="-5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fark</a:t>
            </a:r>
            <a:r>
              <a:rPr sz="2400" spc="-5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etme.</a:t>
            </a:r>
            <a:r>
              <a:rPr sz="2400" spc="-7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8235"/>
                </a:solidFill>
                <a:latin typeface="Calibri"/>
                <a:cs typeface="Calibri"/>
              </a:rPr>
              <a:t>Öfkenizin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altında</a:t>
            </a:r>
            <a:r>
              <a:rPr sz="2400" spc="-6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38235"/>
                </a:solidFill>
                <a:latin typeface="Calibri"/>
                <a:cs typeface="Calibri"/>
              </a:rPr>
              <a:t>yatan</a:t>
            </a:r>
            <a:r>
              <a:rPr sz="2400" spc="-6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38235"/>
                </a:solidFill>
                <a:latin typeface="Calibri"/>
                <a:cs typeface="Calibri"/>
              </a:rPr>
              <a:t>duygular</a:t>
            </a:r>
            <a:r>
              <a:rPr sz="2400" spc="-55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538235"/>
                </a:solidFill>
                <a:latin typeface="Calibri"/>
                <a:cs typeface="Calibri"/>
              </a:rPr>
              <a:t>neler</a:t>
            </a:r>
            <a:r>
              <a:rPr sz="2400" spc="-10" smtClean="0">
                <a:solidFill>
                  <a:srgbClr val="538235"/>
                </a:solidFill>
                <a:latin typeface="Calibri"/>
                <a:cs typeface="Calibri"/>
              </a:rPr>
              <a:t>?</a:t>
            </a:r>
            <a:endParaRPr lang="tr-TR" sz="2400" spc="-10" dirty="0" smtClean="0">
              <a:solidFill>
                <a:srgbClr val="538235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2400">
              <a:latin typeface="Calibri"/>
              <a:cs typeface="Calibri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1785918" y="3214686"/>
            <a:ext cx="5544820" cy="2016760"/>
          </a:xfrm>
          <a:custGeom>
            <a:avLst/>
            <a:gdLst/>
            <a:ahLst/>
            <a:cxnLst/>
            <a:rect l="l" t="t" r="r" b="b"/>
            <a:pathLst>
              <a:path w="5544820" h="2016760">
                <a:moveTo>
                  <a:pt x="67056" y="2016252"/>
                </a:moveTo>
                <a:lnTo>
                  <a:pt x="1507235" y="0"/>
                </a:lnTo>
              </a:path>
              <a:path w="5544820" h="2016760">
                <a:moveTo>
                  <a:pt x="1513332" y="4572"/>
                </a:moveTo>
                <a:lnTo>
                  <a:pt x="2449068" y="938784"/>
                </a:lnTo>
              </a:path>
              <a:path w="5544820" h="2016760">
                <a:moveTo>
                  <a:pt x="2447544" y="938784"/>
                </a:moveTo>
                <a:lnTo>
                  <a:pt x="3095244" y="220980"/>
                </a:lnTo>
              </a:path>
              <a:path w="5544820" h="2016760">
                <a:moveTo>
                  <a:pt x="3095244" y="220980"/>
                </a:moveTo>
                <a:lnTo>
                  <a:pt x="5256276" y="1659636"/>
                </a:lnTo>
              </a:path>
              <a:path w="5544820" h="2016760">
                <a:moveTo>
                  <a:pt x="0" y="1373124"/>
                </a:moveTo>
                <a:lnTo>
                  <a:pt x="5544312" y="13731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 txBox="1"/>
          <p:nvPr/>
        </p:nvSpPr>
        <p:spPr>
          <a:xfrm>
            <a:off x="4429124" y="4643446"/>
            <a:ext cx="2884170" cy="193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7500" algn="l"/>
                <a:tab pos="876300" algn="l"/>
              </a:tabLst>
            </a:pPr>
            <a:r>
              <a:rPr sz="1800" b="1" spc="-50" dirty="0">
                <a:latin typeface="Arial"/>
                <a:cs typeface="Arial"/>
              </a:rPr>
              <a:t>Ö</a:t>
            </a:r>
            <a:r>
              <a:rPr sz="1800" b="1" dirty="0">
                <a:latin typeface="Arial"/>
                <a:cs typeface="Arial"/>
              </a:rPr>
              <a:t>	F</a:t>
            </a:r>
            <a:r>
              <a:rPr sz="1800" b="1" spc="480" dirty="0">
                <a:latin typeface="Arial"/>
                <a:cs typeface="Arial"/>
              </a:rPr>
              <a:t> </a:t>
            </a:r>
            <a:r>
              <a:rPr sz="1800" b="1" spc="-50" dirty="0">
                <a:latin typeface="Arial"/>
                <a:cs typeface="Arial"/>
              </a:rPr>
              <a:t>K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-50" dirty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  <a:p>
            <a:pPr marL="1212850">
              <a:lnSpc>
                <a:spcPct val="100000"/>
              </a:lnSpc>
              <a:spcBef>
                <a:spcPts val="1330"/>
              </a:spcBef>
            </a:pPr>
            <a:r>
              <a:rPr sz="1600" b="1" spc="-10" dirty="0">
                <a:latin typeface="Arial"/>
                <a:cs typeface="Arial"/>
              </a:rPr>
              <a:t>ÜZÜNTÜ</a:t>
            </a:r>
            <a:endParaRPr sz="1600">
              <a:latin typeface="Arial"/>
              <a:cs typeface="Arial"/>
            </a:endParaRPr>
          </a:p>
          <a:p>
            <a:pPr marL="1212850" marR="5080">
              <a:lnSpc>
                <a:spcPct val="100000"/>
              </a:lnSpc>
            </a:pPr>
            <a:r>
              <a:rPr sz="1600" b="1" spc="-65" dirty="0">
                <a:latin typeface="Arial"/>
                <a:cs typeface="Arial"/>
              </a:rPr>
              <a:t>HAYAL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KIRIKLIĞI KAYGI</a:t>
            </a:r>
            <a:endParaRPr sz="1600">
              <a:latin typeface="Arial"/>
              <a:cs typeface="Arial"/>
            </a:endParaRPr>
          </a:p>
          <a:p>
            <a:pPr marL="121285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KORKU</a:t>
            </a:r>
            <a:endParaRPr sz="1600">
              <a:latin typeface="Arial"/>
              <a:cs typeface="Arial"/>
            </a:endParaRPr>
          </a:p>
          <a:p>
            <a:pPr marL="121285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UTANÇ</a:t>
            </a:r>
            <a:endParaRPr sz="1600">
              <a:latin typeface="Arial"/>
              <a:cs typeface="Arial"/>
            </a:endParaRPr>
          </a:p>
          <a:p>
            <a:pPr marL="121285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SUÇLULUK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xfrm>
            <a:off x="457200" y="2249425"/>
            <a:ext cx="8229600" cy="347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ÖFKELİ</a:t>
            </a:r>
            <a:r>
              <a:rPr sz="2400" u="sng" spc="-4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OLAN</a:t>
            </a:r>
            <a:r>
              <a:rPr sz="2400" u="sng" spc="-35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1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KARŞINDAKİ</a:t>
            </a:r>
            <a:r>
              <a:rPr sz="2400" u="sng" spc="-5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4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KİŞİ</a:t>
            </a:r>
            <a:r>
              <a:rPr sz="2400" u="sng" spc="-45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400" u="sng" spc="-2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İSE: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24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buFont typeface="Arial MT"/>
              <a:buChar char="•"/>
              <a:tabLst>
                <a:tab pos="240029" algn="l"/>
              </a:tabLst>
            </a:pPr>
            <a:r>
              <a:rPr sz="1600" dirty="0">
                <a:latin typeface="Calibri"/>
                <a:cs typeface="Calibri"/>
              </a:rPr>
              <a:t>Öfkeli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kişi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konuşmasını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yaparken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özen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göstererek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onu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etkili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bir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biçimde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dinlemek.</a:t>
            </a:r>
            <a:endParaRPr sz="1600">
              <a:latin typeface="Calibri"/>
              <a:cs typeface="Calibri"/>
            </a:endParaRPr>
          </a:p>
          <a:p>
            <a:pPr marL="240029" marR="772160" indent="-227329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1600" dirty="0">
                <a:latin typeface="Calibri"/>
                <a:cs typeface="Calibri"/>
              </a:rPr>
              <a:t>Diğer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kişinin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nelerden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bahsettiğine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“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ŞU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AN”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hissediyor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olabileceğine 	</a:t>
            </a:r>
            <a:r>
              <a:rPr sz="1600" dirty="0">
                <a:latin typeface="Calibri"/>
                <a:cs typeface="Calibri"/>
              </a:rPr>
              <a:t>odaklanmaya</a:t>
            </a:r>
            <a:r>
              <a:rPr sz="1600" spc="-1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çalışmak.</a:t>
            </a:r>
            <a:endParaRPr sz="1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85"/>
              </a:spcBef>
              <a:buFont typeface="Arial MT"/>
              <a:buChar char="•"/>
              <a:tabLst>
                <a:tab pos="240029" algn="l"/>
              </a:tabLst>
            </a:pPr>
            <a:r>
              <a:rPr sz="1600" dirty="0">
                <a:latin typeface="Calibri"/>
                <a:cs typeface="Calibri"/>
              </a:rPr>
              <a:t>Onun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cümlelerinden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anladıklarını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onun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duygusunu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ona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yansıtmak.</a:t>
            </a:r>
            <a:endParaRPr sz="1600">
              <a:latin typeface="Calibri"/>
              <a:cs typeface="Calibri"/>
            </a:endParaRPr>
          </a:p>
          <a:p>
            <a:pPr marL="240029" marR="454025" indent="-227329">
              <a:lnSpc>
                <a:spcPts val="2590"/>
              </a:lnSpc>
              <a:spcBef>
                <a:spcPts val="1040"/>
              </a:spcBef>
              <a:buFont typeface="Arial MT"/>
              <a:buChar char="•"/>
              <a:tabLst>
                <a:tab pos="241300" algn="l"/>
              </a:tabLst>
            </a:pPr>
            <a:r>
              <a:rPr sz="1600" dirty="0">
                <a:latin typeface="Calibri"/>
                <a:cs typeface="Calibri"/>
              </a:rPr>
              <a:t>Bazı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durumlarda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sadece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etkin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dinleme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başlı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başına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anlaşmazlığın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yaşanmasını 	</a:t>
            </a:r>
            <a:r>
              <a:rPr sz="1600" dirty="0">
                <a:latin typeface="Calibri"/>
                <a:cs typeface="Calibri"/>
              </a:rPr>
              <a:t>engelleyici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etkiye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güce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sahiptir.</a:t>
            </a:r>
            <a:endParaRPr sz="160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0029" algn="l"/>
              </a:tabLst>
            </a:pPr>
            <a:r>
              <a:rPr sz="1600" dirty="0">
                <a:latin typeface="Calibri"/>
                <a:cs typeface="Calibri"/>
              </a:rPr>
              <a:t>Problem</a:t>
            </a:r>
            <a:r>
              <a:rPr sz="1600" spc="-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çözümlenmiyorsa,</a:t>
            </a:r>
            <a:r>
              <a:rPr sz="1600" spc="-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çözmek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isteyip</a:t>
            </a:r>
            <a:r>
              <a:rPr sz="1600" spc="-8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istemediğinize</a:t>
            </a:r>
            <a:r>
              <a:rPr sz="1600" spc="-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karar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verin.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1F4E79"/>
                </a:solidFill>
              </a:rPr>
              <a:t>Öfke</a:t>
            </a:r>
            <a:r>
              <a:rPr sz="3600" spc="-160" dirty="0">
                <a:solidFill>
                  <a:srgbClr val="1F4E79"/>
                </a:solidFill>
              </a:rPr>
              <a:t> </a:t>
            </a:r>
            <a:r>
              <a:rPr sz="3600" spc="-35" dirty="0">
                <a:solidFill>
                  <a:srgbClr val="1F4E79"/>
                </a:solidFill>
              </a:rPr>
              <a:t>Duygusu</a:t>
            </a:r>
            <a:r>
              <a:rPr sz="3600" spc="-165" dirty="0">
                <a:solidFill>
                  <a:srgbClr val="1F4E79"/>
                </a:solidFill>
              </a:rPr>
              <a:t> </a:t>
            </a:r>
            <a:r>
              <a:rPr sz="3600" spc="-20" dirty="0">
                <a:solidFill>
                  <a:srgbClr val="1F4E79"/>
                </a:solidFill>
              </a:rPr>
              <a:t>Karşısında;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ÖFKELİ</a:t>
            </a:r>
            <a:r>
              <a:rPr sz="2800" u="sng" spc="-35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OLAN</a:t>
            </a:r>
            <a:r>
              <a:rPr sz="2800" u="sng" spc="-15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800" u="sng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SEN</a:t>
            </a:r>
            <a:r>
              <a:rPr sz="2800" u="sng" spc="-2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 </a:t>
            </a:r>
            <a:r>
              <a:rPr sz="2800" u="sng" spc="-10" dirty="0">
                <a:solidFill>
                  <a:srgbClr val="538235"/>
                </a:solidFill>
                <a:uFill>
                  <a:solidFill>
                    <a:srgbClr val="538235"/>
                  </a:solidFill>
                </a:uFill>
                <a:latin typeface="Calibri"/>
                <a:cs typeface="Calibri"/>
              </a:rPr>
              <a:t>İSEN: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800">
              <a:latin typeface="Calibri"/>
              <a:cs typeface="Calibri"/>
            </a:endParaRPr>
          </a:p>
          <a:p>
            <a:pPr marL="332740" indent="-32004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32740" algn="l"/>
              </a:tabLst>
            </a:pPr>
            <a:r>
              <a:rPr sz="2400" dirty="0">
                <a:latin typeface="Calibri"/>
                <a:cs typeface="Calibri"/>
              </a:rPr>
              <a:t>Zihninde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geçen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düşüncelerini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olumluya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çevirmek.</a:t>
            </a:r>
            <a:endParaRPr sz="2400">
              <a:latin typeface="Calibri"/>
              <a:cs typeface="Calibri"/>
            </a:endParaRPr>
          </a:p>
          <a:p>
            <a:pPr marL="332740" indent="-320040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332740" algn="l"/>
              </a:tabLst>
            </a:pPr>
            <a:r>
              <a:rPr sz="2400" dirty="0">
                <a:latin typeface="Calibri"/>
                <a:cs typeface="Calibri"/>
              </a:rPr>
              <a:t>Ne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düşündüğünü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hissettiğini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zihninde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toparlamaya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çalışmak.</a:t>
            </a:r>
            <a:endParaRPr sz="2400">
              <a:latin typeface="Calibri"/>
              <a:cs typeface="Calibri"/>
            </a:endParaRPr>
          </a:p>
          <a:p>
            <a:pPr marL="332740" indent="-32004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32740" algn="l"/>
              </a:tabLst>
            </a:pPr>
            <a:r>
              <a:rPr sz="2400" dirty="0">
                <a:latin typeface="Calibri"/>
                <a:cs typeface="Calibri"/>
              </a:rPr>
              <a:t>Derin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derin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nefes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alarak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sakinleşmeye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çalışmak.</a:t>
            </a:r>
            <a:endParaRPr sz="2400">
              <a:latin typeface="Calibri"/>
              <a:cs typeface="Calibri"/>
            </a:endParaRPr>
          </a:p>
          <a:p>
            <a:pPr marL="332740" indent="-320040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332740" algn="l"/>
              </a:tabLst>
            </a:pPr>
            <a:r>
              <a:rPr sz="2400" dirty="0">
                <a:latin typeface="Calibri"/>
                <a:cs typeface="Calibri"/>
              </a:rPr>
              <a:t>Düşünceni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duygunu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nedenleri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ile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birlikte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karşı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tarafa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ifade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etmek.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</TotalTime>
  <Words>359</Words>
  <Application>Microsoft Office PowerPoint</Application>
  <PresentationFormat>Ekran Gösterisi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Şehir Hayatı</vt:lpstr>
      <vt:lpstr>ÖFKE KONTROLÜ VELİ SUNUMU</vt:lpstr>
      <vt:lpstr>ÖFKE NEDİR?</vt:lpstr>
      <vt:lpstr>HANGİ DURUMLARDA ÖFKELENİRİZ?</vt:lpstr>
      <vt:lpstr>Öfkemizi Kontrol Etmeye Neden İhtiyaç Duyarız?</vt:lpstr>
      <vt:lpstr>Öfkeyi Kontrol Etmede Yapılan Yanlışlar</vt:lpstr>
      <vt:lpstr>Öfke ile Baş Etme Yöntemleri ve Uygulamalar</vt:lpstr>
      <vt:lpstr>Öfke ile Baş Etme Yöntemleri ve Uygulamalar</vt:lpstr>
      <vt:lpstr>Öfke Duygusu Karşısında;</vt:lpstr>
      <vt:lpstr>Slayt 9</vt:lpstr>
      <vt:lpstr>ÖFKEYLE OLUMLU BAŞETME YOLLARI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KONTROLÜ VELİ SUNUMU</dc:title>
  <dc:creator>İOG</dc:creator>
  <cp:lastModifiedBy>İOG</cp:lastModifiedBy>
  <cp:revision>1</cp:revision>
  <dcterms:created xsi:type="dcterms:W3CDTF">2024-02-21T22:34:23Z</dcterms:created>
  <dcterms:modified xsi:type="dcterms:W3CDTF">2024-02-21T22:43:15Z</dcterms:modified>
</cp:coreProperties>
</file>