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9" r:id="rId4"/>
    <p:sldId id="258" r:id="rId5"/>
    <p:sldId id="257" r:id="rId6"/>
    <p:sldId id="261" r:id="rId7"/>
    <p:sldId id="262" r:id="rId8"/>
    <p:sldId id="263" r:id="rId9"/>
    <p:sldId id="269" r:id="rId10"/>
    <p:sldId id="264" r:id="rId11"/>
    <p:sldId id="271" r:id="rId12"/>
    <p:sldId id="265" r:id="rId13"/>
    <p:sldId id="266" r:id="rId14"/>
    <p:sldId id="267" r:id="rId15"/>
    <p:sldId id="268" r:id="rId16"/>
    <p:sldId id="270"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B01C0B2A-B0A9-46F1-9A49-6237B3875692}" type="datetimeFigureOut">
              <a:rPr lang="tr-TR" smtClean="0"/>
              <a:pPr/>
              <a:t>10.03.2024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3C1AB616-D6EB-459C-8D8C-59560720031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01C0B2A-B0A9-46F1-9A49-6237B3875692}" type="datetimeFigureOut">
              <a:rPr lang="tr-TR" smtClean="0"/>
              <a:pPr/>
              <a:t>10.03.2024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C1AB616-D6EB-459C-8D8C-59560720031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B01C0B2A-B0A9-46F1-9A49-6237B3875692}" type="datetimeFigureOut">
              <a:rPr lang="tr-TR" smtClean="0"/>
              <a:pPr/>
              <a:t>10.03.2024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C1AB616-D6EB-459C-8D8C-59560720031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B01C0B2A-B0A9-46F1-9A49-6237B3875692}" type="datetimeFigureOut">
              <a:rPr lang="tr-TR" smtClean="0"/>
              <a:pPr/>
              <a:t>10.03.2024</a:t>
            </a:fld>
            <a:endParaRPr lang="tr-TR"/>
          </a:p>
        </p:txBody>
      </p:sp>
      <p:sp>
        <p:nvSpPr>
          <p:cNvPr id="9" name="8 Slayt Numarası Yer Tutucusu"/>
          <p:cNvSpPr>
            <a:spLocks noGrp="1"/>
          </p:cNvSpPr>
          <p:nvPr>
            <p:ph type="sldNum" sz="quarter" idx="15"/>
          </p:nvPr>
        </p:nvSpPr>
        <p:spPr/>
        <p:txBody>
          <a:bodyPr rtlCol="0"/>
          <a:lstStyle/>
          <a:p>
            <a:fld id="{3C1AB616-D6EB-459C-8D8C-59560720031B}"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B01C0B2A-B0A9-46F1-9A49-6237B3875692}" type="datetimeFigureOut">
              <a:rPr lang="tr-TR" smtClean="0"/>
              <a:pPr/>
              <a:t>10.03.2024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3C1AB616-D6EB-459C-8D8C-5956072003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B01C0B2A-B0A9-46F1-9A49-6237B3875692}" type="datetimeFigureOut">
              <a:rPr lang="tr-TR" smtClean="0"/>
              <a:pPr/>
              <a:t>10.03.2024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C1AB616-D6EB-459C-8D8C-59560720031B}"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B01C0B2A-B0A9-46F1-9A49-6237B3875692}" type="datetimeFigureOut">
              <a:rPr lang="tr-TR" smtClean="0"/>
              <a:pPr/>
              <a:t>10.03.2024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C1AB616-D6EB-459C-8D8C-59560720031B}"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B01C0B2A-B0A9-46F1-9A49-6237B3875692}" type="datetimeFigureOut">
              <a:rPr lang="tr-TR" smtClean="0"/>
              <a:pPr/>
              <a:t>10.03.2024</a:t>
            </a:fld>
            <a:endParaRPr lang="tr-TR"/>
          </a:p>
        </p:txBody>
      </p:sp>
      <p:sp>
        <p:nvSpPr>
          <p:cNvPr id="7" name="6 Slayt Numarası Yer Tutucusu"/>
          <p:cNvSpPr>
            <a:spLocks noGrp="1"/>
          </p:cNvSpPr>
          <p:nvPr>
            <p:ph type="sldNum" sz="quarter" idx="11"/>
          </p:nvPr>
        </p:nvSpPr>
        <p:spPr/>
        <p:txBody>
          <a:bodyPr rtlCol="0"/>
          <a:lstStyle/>
          <a:p>
            <a:fld id="{3C1AB616-D6EB-459C-8D8C-59560720031B}"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01C0B2A-B0A9-46F1-9A49-6237B3875692}" type="datetimeFigureOut">
              <a:rPr lang="tr-TR" smtClean="0"/>
              <a:pPr/>
              <a:t>10.03.2024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C1AB616-D6EB-459C-8D8C-5956072003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B01C0B2A-B0A9-46F1-9A49-6237B3875692}" type="datetimeFigureOut">
              <a:rPr lang="tr-TR" smtClean="0"/>
              <a:pPr/>
              <a:t>10.03.2024</a:t>
            </a:fld>
            <a:endParaRPr lang="tr-TR"/>
          </a:p>
        </p:txBody>
      </p:sp>
      <p:sp>
        <p:nvSpPr>
          <p:cNvPr id="22" name="21 Slayt Numarası Yer Tutucusu"/>
          <p:cNvSpPr>
            <a:spLocks noGrp="1"/>
          </p:cNvSpPr>
          <p:nvPr>
            <p:ph type="sldNum" sz="quarter" idx="15"/>
          </p:nvPr>
        </p:nvSpPr>
        <p:spPr/>
        <p:txBody>
          <a:bodyPr rtlCol="0"/>
          <a:lstStyle/>
          <a:p>
            <a:fld id="{3C1AB616-D6EB-459C-8D8C-59560720031B}"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B01C0B2A-B0A9-46F1-9A49-6237B3875692}" type="datetimeFigureOut">
              <a:rPr lang="tr-TR" smtClean="0"/>
              <a:pPr/>
              <a:t>10.03.2024</a:t>
            </a:fld>
            <a:endParaRPr lang="tr-TR"/>
          </a:p>
        </p:txBody>
      </p:sp>
      <p:sp>
        <p:nvSpPr>
          <p:cNvPr id="18" name="17 Slayt Numarası Yer Tutucusu"/>
          <p:cNvSpPr>
            <a:spLocks noGrp="1"/>
          </p:cNvSpPr>
          <p:nvPr>
            <p:ph type="sldNum" sz="quarter" idx="11"/>
          </p:nvPr>
        </p:nvSpPr>
        <p:spPr/>
        <p:txBody>
          <a:bodyPr rtlCol="0"/>
          <a:lstStyle/>
          <a:p>
            <a:fld id="{3C1AB616-D6EB-459C-8D8C-59560720031B}"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1C0B2A-B0A9-46F1-9A49-6237B3875692}" type="datetimeFigureOut">
              <a:rPr lang="tr-TR" smtClean="0"/>
              <a:pPr/>
              <a:t>10.03.2024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C1AB616-D6EB-459C-8D8C-59560720031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endParaRPr lang="tr-TR"/>
          </a:p>
        </p:txBody>
      </p:sp>
      <p:sp>
        <p:nvSpPr>
          <p:cNvPr id="4" name="3 Dikdörtgen"/>
          <p:cNvSpPr/>
          <p:nvPr/>
        </p:nvSpPr>
        <p:spPr>
          <a:xfrm>
            <a:off x="1000100" y="500042"/>
            <a:ext cx="7733207" cy="707886"/>
          </a:xfrm>
          <a:prstGeom prst="rect">
            <a:avLst/>
          </a:prstGeom>
          <a:noFill/>
        </p:spPr>
        <p:txBody>
          <a:bodyPr wrap="none" lIns="91440" tIns="45720" rIns="91440" bIns="45720">
            <a:spAutoFit/>
          </a:bodyPr>
          <a:lstStyle/>
          <a:p>
            <a:pPr algn="ctr"/>
            <a:r>
              <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EBEVEYNLİK BECERİLERİ</a:t>
            </a:r>
            <a:endParaRPr lang="tr-T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None/>
            </a:pPr>
            <a:r>
              <a:rPr lang="tr-TR" dirty="0" smtClean="0"/>
              <a:t>Etkili ve açık bir iletişim kurmak birey ebeveyn ilişkisinin çok önemli bir parçasıdır fakat etkili bir ebeveyn olabilmek, bireyin yaptığı her şeye evet demek değildir. Yapıcı bir hayır diyebilmek için bireye sizin kontrolünüzde yapacağı davranışın sonuçlarını görmesi adına önemlidir. Buna ek olarak davranışının olası sonuçları hakkında bilgilendirmek uygun olacaktır.</a:t>
            </a:r>
            <a:endParaRPr lang="tr-TR" dirty="0"/>
          </a:p>
        </p:txBody>
      </p:sp>
      <p:sp>
        <p:nvSpPr>
          <p:cNvPr id="4" name="3 Dikdörtgen"/>
          <p:cNvSpPr/>
          <p:nvPr/>
        </p:nvSpPr>
        <p:spPr>
          <a:xfrm>
            <a:off x="142844" y="357166"/>
            <a:ext cx="8643998" cy="1323439"/>
          </a:xfrm>
          <a:prstGeom prst="rect">
            <a:avLst/>
          </a:prstGeom>
          <a:noFill/>
        </p:spPr>
        <p:txBody>
          <a:bodyPr wrap="square" lIns="91440" tIns="45720" rIns="91440" bIns="45720">
            <a:spAutoFit/>
          </a:bodyPr>
          <a:lstStyle/>
          <a:p>
            <a:pPr algn="ctr"/>
            <a:r>
              <a:rPr lang="tr-TR"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ÇOCUKLARA HAYIR DİYEBİLMEK</a:t>
            </a:r>
            <a:endParaRPr lang="tr-T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hayır deme 2.jpg"/>
          <p:cNvPicPr>
            <a:picLocks noGrp="1" noChangeAspect="1"/>
          </p:cNvPicPr>
          <p:nvPr>
            <p:ph sz="quarter" idx="1"/>
          </p:nvPr>
        </p:nvPicPr>
        <p:blipFill>
          <a:blip r:embed="rId2"/>
          <a:stretch>
            <a:fillRect/>
          </a:stretch>
        </p:blipFill>
        <p:spPr>
          <a:xfrm>
            <a:off x="785786" y="1600200"/>
            <a:ext cx="7072362" cy="4873625"/>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a:bodyPr>
          <a:lstStyle/>
          <a:p>
            <a:r>
              <a:rPr lang="tr-TR" dirty="0" smtClean="0"/>
              <a:t>Ebeveynlik gerçekten de çok zor bir roldür. Bunu kolaylaştırmak adına: </a:t>
            </a:r>
          </a:p>
          <a:p>
            <a:r>
              <a:rPr lang="tr-TR" dirty="0" smtClean="0"/>
              <a:t>Kendinizi sinirli hissettiğinizde durun ve yavaş yavaş 10’a kadar sayın ve bu esnada sakin ve derin nefes alın. </a:t>
            </a:r>
          </a:p>
          <a:p>
            <a:r>
              <a:rPr lang="tr-TR" dirty="0" smtClean="0"/>
              <a:t>• Kendinizi her öfkeli hissettiğinizde yakınınızda bulunan bir kağıdın üzerine kalemle bir çizik atın. </a:t>
            </a:r>
          </a:p>
          <a:p>
            <a:r>
              <a:rPr lang="tr-TR" dirty="0" smtClean="0"/>
              <a:t>• Sanki çevrenizde sizi izleyen ve dinleyen insanlar varmış gibi hayal edin. </a:t>
            </a:r>
          </a:p>
          <a:p>
            <a:r>
              <a:rPr lang="tr-TR" dirty="0" smtClean="0"/>
              <a:t>• Kendinize çevrenizden sakin ve doğru davranışları olan doğru bir rol model belirleyin ve kendi tepkilerinize yön verirken "Acaba o olsa nasıl davranırdı?" diye sorun.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85000" lnSpcReduction="20000"/>
          </a:bodyPr>
          <a:lstStyle/>
          <a:p>
            <a:r>
              <a:rPr lang="tr-TR" dirty="0" smtClean="0"/>
              <a:t>Davranışta bulunmadan önce "Bunun çocuğa bir faydası var mı?" diye kendi kendinize sorarak davranışlarınızı sorgulayın. </a:t>
            </a:r>
          </a:p>
          <a:p>
            <a:r>
              <a:rPr lang="tr-TR" dirty="0" smtClean="0"/>
              <a:t>• Sinirlendiğiniz anda mola verin ve dışarı çıkıp biraz yürüyün. </a:t>
            </a:r>
          </a:p>
          <a:p>
            <a:r>
              <a:rPr lang="tr-TR" dirty="0" smtClean="0"/>
              <a:t>• Çocuğunuzun bir çocuk olduğunu unutmayın. Çocuklar mükemmel değildir. Nasıl yapacaklarını bilmeyebilirler ve hayatta öğrenecekleri çok şey vardır ve ebeveynler çocuklarının öğretmenleridir. </a:t>
            </a:r>
          </a:p>
          <a:p>
            <a:r>
              <a:rPr lang="tr-TR" dirty="0" smtClean="0"/>
              <a:t>• Öğretmek istediklerinizi çocuğunuza anlatmanın yeni yollarını ve başarılı olmanın yeni alternatiflerini bulun. • Sessiz bir yerde yalnızken, çocuğunuz sizi bir daha kızdırdığında ona nasıl davranmak istediğinizi gözünüzde canlandırın, en iyi şartları hayal edin ve yeri geldiğinde uygulayın.</a:t>
            </a:r>
          </a:p>
          <a:p>
            <a:r>
              <a:rPr lang="tr-TR" dirty="0" smtClean="0"/>
              <a:t> • Bazen kendinizin de mükemmel olmadığınızı hatırlayın. Çocuğunuzla birlikteyken eğlenin, gülümseyin ve mutlu olun.</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Çocuğun dinleme becerisini ve ebeveynle olan iletişimini geliştirebilmek için;</a:t>
            </a:r>
          </a:p>
          <a:p>
            <a:r>
              <a:rPr lang="tr-TR" dirty="0" smtClean="0"/>
              <a:t>1. Erken yaştan öğretmeye başlayın. </a:t>
            </a:r>
          </a:p>
          <a:p>
            <a:r>
              <a:rPr lang="tr-TR" dirty="0" smtClean="0"/>
              <a:t>• 2. Çocuklarınızı, kendiniz nasıl dinlenilmek istiyorsanız o şekilde dinleyin. </a:t>
            </a:r>
          </a:p>
          <a:p>
            <a:r>
              <a:rPr lang="tr-TR" dirty="0" smtClean="0"/>
              <a:t>• 3. Söyleyeceklerini bitirmesine müsaade edin. </a:t>
            </a:r>
          </a:p>
          <a:p>
            <a:r>
              <a:rPr lang="tr-TR" dirty="0" smtClean="0"/>
              <a:t>• 4. Çocuğunuzla göz teması kurarak ona örnek olun. </a:t>
            </a:r>
          </a:p>
          <a:p>
            <a:r>
              <a:rPr lang="tr-TR" dirty="0" smtClean="0"/>
              <a:t>• 5. Ses tonunuza ve yüz ifadenize dikkat edin.</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6. Çocuğunuza dinlediklerini hareketleriyle göstermelerini öğretin. Nasihatte abartıdan kaçının. </a:t>
            </a:r>
          </a:p>
          <a:p>
            <a:r>
              <a:rPr lang="tr-TR" dirty="0" smtClean="0"/>
              <a:t>• 7. Çocuklarınızla ortak ilgi alanlarınız hakkında konuşun. Çocuğu kendi becerilerine yönlendirin. </a:t>
            </a:r>
          </a:p>
          <a:p>
            <a:r>
              <a:rPr lang="tr-TR" dirty="0" smtClean="0"/>
              <a:t>• 8. Çocuğunuzun bakış açısından görmeye çalışın. </a:t>
            </a:r>
          </a:p>
          <a:p>
            <a:r>
              <a:rPr lang="tr-TR" dirty="0" smtClean="0"/>
              <a:t>• 9. Konuşmak isteyene dek onları bekleyin. </a:t>
            </a:r>
          </a:p>
          <a:p>
            <a:r>
              <a:rPr lang="tr-TR" dirty="0" smtClean="0"/>
              <a:t>• 10. İyi dinleme alışkanlıklarını sergilediklerinde çocuklarınızı ödüllendirin.</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ayak izleri 2.jpg"/>
          <p:cNvPicPr>
            <a:picLocks noGrp="1" noChangeAspect="1"/>
          </p:cNvPicPr>
          <p:nvPr>
            <p:ph sz="quarter" idx="1"/>
          </p:nvPr>
        </p:nvPicPr>
        <p:blipFill>
          <a:blip r:embed="rId2"/>
          <a:stretch>
            <a:fillRect/>
          </a:stretch>
        </p:blipFill>
        <p:spPr>
          <a:xfrm>
            <a:off x="1754187" y="1600200"/>
            <a:ext cx="4873625" cy="4873625"/>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okul logosu.png"/>
          <p:cNvPicPr>
            <a:picLocks noGrp="1" noChangeAspect="1"/>
          </p:cNvPicPr>
          <p:nvPr>
            <p:ph sz="quarter" idx="1"/>
          </p:nvPr>
        </p:nvPicPr>
        <p:blipFill>
          <a:blip r:embed="rId2"/>
          <a:stretch>
            <a:fillRect/>
          </a:stretch>
        </p:blipFill>
        <p:spPr>
          <a:xfrm>
            <a:off x="2071670" y="357166"/>
            <a:ext cx="4210050" cy="4021155"/>
          </a:xfrm>
        </p:spPr>
      </p:pic>
      <p:sp>
        <p:nvSpPr>
          <p:cNvPr id="5" name="4 Dikdörtgen"/>
          <p:cNvSpPr/>
          <p:nvPr/>
        </p:nvSpPr>
        <p:spPr>
          <a:xfrm>
            <a:off x="1214414" y="5072074"/>
            <a:ext cx="679384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ŞEYH EDEBALİ ANADOLU İMAM HATİP LİSESİ </a:t>
            </a:r>
            <a:br>
              <a:rPr lang="tr-TR"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REHBERLİK SERVİSİ</a:t>
            </a:r>
            <a:endParaRPr lang="tr-TR"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Başlık"/>
          <p:cNvSpPr>
            <a:spLocks noGrp="1"/>
          </p:cNvSpPr>
          <p:nvPr>
            <p:ph type="title"/>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İyi gözlem yaparlar.</a:t>
            </a:r>
          </a:p>
          <a:p>
            <a:r>
              <a:rPr lang="tr-TR" dirty="0" smtClean="0"/>
              <a:t> • Çocuklarını iyi tanırlar. </a:t>
            </a:r>
          </a:p>
          <a:p>
            <a:r>
              <a:rPr lang="tr-TR" dirty="0" smtClean="0"/>
              <a:t>• Çocuklara zaman ayırırlar. </a:t>
            </a:r>
          </a:p>
          <a:p>
            <a:r>
              <a:rPr lang="tr-TR" dirty="0" smtClean="0"/>
              <a:t>• Olumlu disiplin kullanırlar. </a:t>
            </a:r>
          </a:p>
          <a:p>
            <a:r>
              <a:rPr lang="tr-TR" dirty="0" smtClean="0"/>
              <a:t>• Tutarlı davranırlar. </a:t>
            </a:r>
          </a:p>
          <a:p>
            <a:r>
              <a:rPr lang="tr-TR" dirty="0" smtClean="0"/>
              <a:t>• İyi örnek olurlar.</a:t>
            </a:r>
          </a:p>
          <a:p>
            <a:r>
              <a:rPr lang="tr-TR" dirty="0" smtClean="0"/>
              <a:t> • Koşulsuz sevgi gösterirler. </a:t>
            </a:r>
            <a:endParaRPr lang="tr-TR" dirty="0"/>
          </a:p>
        </p:txBody>
      </p:sp>
      <p:sp>
        <p:nvSpPr>
          <p:cNvPr id="4" name="3 Dikdörtgen"/>
          <p:cNvSpPr/>
          <p:nvPr/>
        </p:nvSpPr>
        <p:spPr>
          <a:xfrm>
            <a:off x="1000100" y="0"/>
            <a:ext cx="7358114" cy="1754326"/>
          </a:xfrm>
          <a:prstGeom prst="rect">
            <a:avLst/>
          </a:prstGeom>
          <a:noFill/>
        </p:spPr>
        <p:txBody>
          <a:bodyPr wrap="square" lIns="91440" tIns="45720" rIns="91440" bIns="45720">
            <a:spAutoFit/>
          </a:bodyPr>
          <a:lstStyle/>
          <a:p>
            <a:pPr algn="ctr"/>
            <a:r>
              <a:rPr lang="tr-T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Etkili Ebeveynlerin Özellikleri </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Çocuklarına güvenirler ve çocukların özgüvenlerini desteklerler. </a:t>
            </a:r>
          </a:p>
          <a:p>
            <a:r>
              <a:rPr lang="tr-TR" dirty="0" smtClean="0"/>
              <a:t> • Çocuklarının çabalarını takdir ederler ve desteklerler. </a:t>
            </a:r>
          </a:p>
          <a:p>
            <a:r>
              <a:rPr lang="tr-TR" dirty="0" smtClean="0"/>
              <a:t>• İyi bir dinleyicidirler. </a:t>
            </a:r>
          </a:p>
          <a:p>
            <a:r>
              <a:rPr lang="tr-TR" dirty="0" smtClean="0"/>
              <a:t>• Sözlerini davranışlarıyla desteklerler. </a:t>
            </a:r>
          </a:p>
          <a:p>
            <a:r>
              <a:rPr lang="tr-TR" dirty="0" smtClean="0"/>
              <a:t>• Anlayışlı, sakin ve sabırlıdırlar…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Ebeveyn tutumlarının çocuğun yeteneklerinin, özelliklerinin ve kişisel gelişiminin üzerinde önemli etkileri bulunmaktadır. Bireyin tüm gelişim alanlarının şekillendiği ilk yer yakın çevredir. Kişiliğin şekillenmesindeki en önemli çevresel faktörlerden biri ise ebeveyn tutumlarıdır. </a:t>
            </a:r>
          </a:p>
          <a:p>
            <a:r>
              <a:rPr lang="tr-TR" dirty="0" smtClean="0"/>
              <a:t>• Ailenin çocuğun eğitimi ve sosyalleşmesi üzerindeki etkisi, ebeveynlerin davranış tarzına bağlı olarak değişebilmektedir. </a:t>
            </a:r>
            <a:endParaRPr lang="tr-TR" dirty="0"/>
          </a:p>
        </p:txBody>
      </p:sp>
      <p:sp>
        <p:nvSpPr>
          <p:cNvPr id="4" name="3 Dikdörtgen"/>
          <p:cNvSpPr/>
          <p:nvPr/>
        </p:nvSpPr>
        <p:spPr>
          <a:xfrm>
            <a:off x="0" y="642918"/>
            <a:ext cx="8597225" cy="923330"/>
          </a:xfrm>
          <a:prstGeom prst="rect">
            <a:avLst/>
          </a:prstGeom>
          <a:noFill/>
        </p:spPr>
        <p:txBody>
          <a:bodyPr wrap="none" lIns="91440" tIns="45720" rIns="91440" bIns="45720">
            <a:spAutoFit/>
          </a:bodyPr>
          <a:lstStyle/>
          <a:p>
            <a:pPr algn="ctr"/>
            <a:r>
              <a:rPr lang="tr-TR"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Etkili Ebeveyn Tutumu</a:t>
            </a:r>
            <a:endParaRPr lang="tr-TR"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92500" lnSpcReduction="10000"/>
          </a:bodyPr>
          <a:lstStyle/>
          <a:p>
            <a:pPr>
              <a:buNone/>
            </a:pPr>
            <a:r>
              <a:rPr lang="tr-TR" dirty="0" smtClean="0"/>
              <a:t> • Geçmiş yıllarda baskın ve otoriter tutumla yetişen ebeveynler, bu baskıya tepki olarak kendi çocuklarını sınırsız özgürlük tanıyarak yetiştirebilmektedir. Her iki tutumunda sakıncaları vurgulanmakla birlikte dengeli ve tutarlı bir ebeveynlik tutumu önerilmektedir. </a:t>
            </a:r>
          </a:p>
          <a:p>
            <a:pPr>
              <a:buNone/>
            </a:pPr>
            <a:r>
              <a:rPr lang="tr-TR" dirty="0" smtClean="0"/>
              <a:t>• Çocukların özgüvenini yükseltmek, bağımsızlıklarını desteklemek, başarılı ve sağlıklı olmalarını sağlamak amacıyla mükemmel ebeveyn olmaya çalışmak, hayal kırıklığı yaşatabilmekte ve ebeveynliğin sorgulanmasına neden olabilmektedir. </a:t>
            </a:r>
          </a:p>
          <a:p>
            <a:pPr>
              <a:buNone/>
            </a:pPr>
            <a:r>
              <a:rPr lang="tr-TR" dirty="0" smtClean="0"/>
              <a:t>• Aşırı koruyucu ebeveynler, çocuklarına yardım etmek, onlar için hayatı kolaylaştırmak düşüncesiyle çocukların sorumluluk, bağımsızlık ve özgüven duygusu geliştirmelerine engel olabilmektedir.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Çocukların tüm fiziksel ihtiyaçlarını karşılayan, çevreden koruma içgüdüsüyle sosyal gelişimlerini engelleyen ebeveynler, kendi kendine yetemeyen, bağımlı ve asosyal kişilikte çocuklar yetiştirirler.</a:t>
            </a:r>
          </a:p>
          <a:p>
            <a:r>
              <a:rPr lang="tr-TR" dirty="0" smtClean="0"/>
              <a:t>Bireyin yaşantısında 0-6 yaş arası dönem kişilik gelişiminde kritik dönem olarak adlandırılır. Bu dönemde ailesinde gereken sevgi, ilgi, şefkat gibi olumlu duyguları göremeyen birey, kritik dönemi başarısız geçirmiş olarak nitelendirilir.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1 -Çocuğunuzun benlik saygısını artırmalısınız </a:t>
            </a:r>
          </a:p>
          <a:p>
            <a:r>
              <a:rPr lang="tr-TR" dirty="0" smtClean="0"/>
              <a:t>• 2 – Çocuklarınızın iyi davranışlarına odaklanmalısınız </a:t>
            </a:r>
          </a:p>
          <a:p>
            <a:r>
              <a:rPr lang="tr-TR" dirty="0" smtClean="0"/>
              <a:t>• 3 – Sınırlar belirlemeli ve disiplininizle tutarlı olmalısınız </a:t>
            </a:r>
          </a:p>
          <a:p>
            <a:r>
              <a:rPr lang="tr-TR" dirty="0" smtClean="0"/>
              <a:t>• 4 – Çocuklarınız için zaman ayırmalısınız </a:t>
            </a:r>
          </a:p>
          <a:p>
            <a:r>
              <a:rPr lang="tr-TR" dirty="0" smtClean="0"/>
              <a:t>• 5 – İyi bir rol modeli olmalısınız</a:t>
            </a:r>
            <a:endParaRPr lang="tr-TR" dirty="0"/>
          </a:p>
        </p:txBody>
      </p:sp>
      <p:sp>
        <p:nvSpPr>
          <p:cNvPr id="4" name="3 Dikdörtgen"/>
          <p:cNvSpPr/>
          <p:nvPr/>
        </p:nvSpPr>
        <p:spPr>
          <a:xfrm>
            <a:off x="428596" y="857232"/>
            <a:ext cx="7537640" cy="707886"/>
          </a:xfrm>
          <a:prstGeom prst="rect">
            <a:avLst/>
          </a:prstGeom>
          <a:noFill/>
        </p:spPr>
        <p:txBody>
          <a:bodyPr wrap="none" lIns="91440" tIns="45720" rIns="91440" bIns="45720">
            <a:spAutoFit/>
          </a:bodyPr>
          <a:lstStyle/>
          <a:p>
            <a:pPr algn="ctr"/>
            <a:r>
              <a:rPr lang="tr-TR"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ETKİLİ EBEVEYNLİK İÇİN</a:t>
            </a:r>
            <a:endParaRPr lang="tr-TR"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6– İletişimi öncelikli hale getirmelisiniz </a:t>
            </a:r>
          </a:p>
          <a:p>
            <a:r>
              <a:rPr lang="tr-TR" dirty="0" smtClean="0"/>
              <a:t>• 7 – Sevginizin koşulsuz olduğunu göstermelisiniz </a:t>
            </a:r>
          </a:p>
          <a:p>
            <a:r>
              <a:rPr lang="tr-TR" dirty="0" smtClean="0"/>
              <a:t> 8 – Bir ebeveyn olarak kendi ihtiyaçlarınızı ve sınırlarınızı bilmelisiniz. </a:t>
            </a:r>
          </a:p>
          <a:p>
            <a:r>
              <a:rPr lang="tr-TR" dirty="0" smtClean="0"/>
              <a:t>• 9- Çocuğa ailenin en özel kişisi değil, aile takımının parçası olduğunu hissettirmelisiniz. </a:t>
            </a:r>
          </a:p>
          <a:p>
            <a:r>
              <a:rPr lang="tr-TR" dirty="0" smtClean="0"/>
              <a:t>• 10- Davranış edindirmede ödül ve ceza sisteminden kaçınmalı, tehdit yerine sonuçları anlatmalı; çocuğa kaybetme korkusu aşılama yerine onu cesaretlendirmeli ve desteklemeliyiz.</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p>
          <a:p>
            <a:endParaRPr lang="tr-TR" dirty="0" smtClean="0"/>
          </a:p>
          <a:p>
            <a:endParaRPr lang="tr-TR" dirty="0"/>
          </a:p>
        </p:txBody>
      </p:sp>
      <p:pic>
        <p:nvPicPr>
          <p:cNvPr id="4" name="3 Resim" descr="ebeveyn-cocuk-iliskisi_1.png"/>
          <p:cNvPicPr>
            <a:picLocks noChangeAspect="1"/>
          </p:cNvPicPr>
          <p:nvPr/>
        </p:nvPicPr>
        <p:blipFill>
          <a:blip r:embed="rId2"/>
          <a:stretch>
            <a:fillRect/>
          </a:stretch>
        </p:blipFill>
        <p:spPr>
          <a:xfrm>
            <a:off x="1357290" y="1785926"/>
            <a:ext cx="5715000" cy="428626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TotalTime>
  <Words>759</Words>
  <Application>Microsoft Office PowerPoint</Application>
  <PresentationFormat>Ekran Gösterisi (4:3)</PresentationFormat>
  <Paragraphs>58</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Cumba</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İOG</dc:creator>
  <cp:lastModifiedBy>İOG</cp:lastModifiedBy>
  <cp:revision>5</cp:revision>
  <dcterms:created xsi:type="dcterms:W3CDTF">2024-03-10T11:01:18Z</dcterms:created>
  <dcterms:modified xsi:type="dcterms:W3CDTF">2024-03-10T11:29:14Z</dcterms:modified>
</cp:coreProperties>
</file>