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2" r:id="rId6"/>
    <p:sldId id="261" r:id="rId7"/>
    <p:sldId id="259" r:id="rId8"/>
    <p:sldId id="260" r:id="rId9"/>
    <p:sldId id="264" r:id="rId10"/>
    <p:sldId id="265" r:id="rId11"/>
    <p:sldId id="266" r:id="rId12"/>
    <p:sldId id="267" r:id="rId13"/>
    <p:sldId id="268" r:id="rId14"/>
    <p:sldId id="269" r:id="rId15"/>
    <p:sldId id="275" r:id="rId16"/>
    <p:sldId id="274" r:id="rId17"/>
    <p:sldId id="273" r:id="rId18"/>
    <p:sldId id="272" r:id="rId19"/>
    <p:sldId id="271"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3EEF2C03-F187-49EF-AFDD-942FE8549112}" type="datetimeFigureOut">
              <a:rPr lang="tr-TR" smtClean="0"/>
              <a:t>24.03.2024</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6A00A3B7-E534-4D71-AD38-54F57BAB15A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EEF2C03-F187-49EF-AFDD-942FE8549112}" type="datetimeFigureOut">
              <a:rPr lang="tr-TR" smtClean="0"/>
              <a:t>24.03.2024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A00A3B7-E534-4D71-AD38-54F57BAB15A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EEF2C03-F187-49EF-AFDD-942FE8549112}" type="datetimeFigureOut">
              <a:rPr lang="tr-TR" smtClean="0"/>
              <a:t>24.03.2024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A00A3B7-E534-4D71-AD38-54F57BAB15A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EEF2C03-F187-49EF-AFDD-942FE8549112}" type="datetimeFigureOut">
              <a:rPr lang="tr-TR" smtClean="0"/>
              <a:t>24.03.2024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A00A3B7-E534-4D71-AD38-54F57BAB15A5}" type="slidenum">
              <a:rPr lang="tr-TR" smtClean="0"/>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3EEF2C03-F187-49EF-AFDD-942FE8549112}" type="datetimeFigureOut">
              <a:rPr lang="tr-TR" smtClean="0"/>
              <a:t>24.03.2024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A00A3B7-E534-4D71-AD38-54F57BAB15A5}" type="slidenum">
              <a:rPr lang="tr-TR" smtClean="0"/>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EEF2C03-F187-49EF-AFDD-942FE8549112}" type="datetimeFigureOut">
              <a:rPr lang="tr-TR" smtClean="0"/>
              <a:t>24.03.2024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A00A3B7-E534-4D71-AD38-54F57BAB15A5}" type="slidenum">
              <a:rPr lang="tr-TR" smtClean="0"/>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EEF2C03-F187-49EF-AFDD-942FE8549112}" type="datetimeFigureOut">
              <a:rPr lang="tr-TR" smtClean="0"/>
              <a:t>24.03.2024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6A00A3B7-E534-4D71-AD38-54F57BAB15A5}"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3EEF2C03-F187-49EF-AFDD-942FE8549112}" type="datetimeFigureOut">
              <a:rPr lang="tr-TR" smtClean="0"/>
              <a:t>24.03.2024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6A00A3B7-E534-4D71-AD38-54F57BAB15A5}" type="slidenum">
              <a:rPr lang="tr-TR" smtClean="0"/>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3EEF2C03-F187-49EF-AFDD-942FE8549112}" type="datetimeFigureOut">
              <a:rPr lang="tr-TR" smtClean="0"/>
              <a:t>24.03.2024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6A00A3B7-E534-4D71-AD38-54F57BAB15A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3EEF2C03-F187-49EF-AFDD-942FE8549112}" type="datetimeFigureOut">
              <a:rPr lang="tr-TR" smtClean="0"/>
              <a:t>24.03.2024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A00A3B7-E534-4D71-AD38-54F57BAB15A5}"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3EEF2C03-F187-49EF-AFDD-942FE8549112}" type="datetimeFigureOut">
              <a:rPr lang="tr-TR" smtClean="0"/>
              <a:t>24.03.2024</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6A00A3B7-E534-4D71-AD38-54F57BAB15A5}" type="slidenum">
              <a:rPr lang="tr-TR" smtClean="0"/>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EF2C03-F187-49EF-AFDD-942FE8549112}" type="datetimeFigureOut">
              <a:rPr lang="tr-TR" smtClean="0"/>
              <a:t>24.03.2024</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00A3B7-E534-4D71-AD38-54F57BAB15A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500042"/>
            <a:ext cx="7772400" cy="1829761"/>
          </a:xfrm>
        </p:spPr>
        <p:txBody>
          <a:bodyPr>
            <a:normAutofit fontScale="90000"/>
          </a:bodyPr>
          <a:lstStyle/>
          <a:p>
            <a:pPr algn="l"/>
            <a:r>
              <a:rPr lang="tr-TR" dirty="0" smtClean="0"/>
              <a:t>AKIL YÜRÜTME BECERİLERİNİN AKADEMİK BAŞARIYA ETKİSİ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Günlük yaptığınız işleri ters elinizle yapmaya çalışın. Diş fırçalamak ya da yazı yazmak gibi. Her gün 3 kelimeyi ters elinizle yazın. </a:t>
            </a:r>
            <a:endParaRPr lang="tr-TR" dirty="0"/>
          </a:p>
        </p:txBody>
      </p:sp>
      <p:sp>
        <p:nvSpPr>
          <p:cNvPr id="3" name="2 Başlık"/>
          <p:cNvSpPr>
            <a:spLocks noGrp="1"/>
          </p:cNvSpPr>
          <p:nvPr>
            <p:ph type="title"/>
          </p:nvPr>
        </p:nvSpPr>
        <p:spPr/>
        <p:txBody>
          <a:bodyPr>
            <a:normAutofit fontScale="90000"/>
          </a:bodyPr>
          <a:lstStyle/>
          <a:p>
            <a:r>
              <a:rPr lang="tr-TR" dirty="0" smtClean="0"/>
              <a:t>E) SOL EL VE AYAK DAVRANIŞLARI</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Haftada bir kez okuduğunuz bir metni, kavramı veya terimi görsel olarak çizerek anlatmaya çalışın. Başlangıçta zor gelse de her çizim çalışması çıkarımda bulunma becerinizi oldukça güçlü bir şekilde destekleyecektir.</a:t>
            </a:r>
            <a:endParaRPr lang="tr-TR" dirty="0"/>
          </a:p>
        </p:txBody>
      </p:sp>
      <p:sp>
        <p:nvSpPr>
          <p:cNvPr id="3" name="2 Başlık"/>
          <p:cNvSpPr>
            <a:spLocks noGrp="1"/>
          </p:cNvSpPr>
          <p:nvPr>
            <p:ph type="title"/>
          </p:nvPr>
        </p:nvSpPr>
        <p:spPr/>
        <p:txBody>
          <a:bodyPr/>
          <a:lstStyle/>
          <a:p>
            <a:r>
              <a:rPr lang="tr-TR" dirty="0" smtClean="0"/>
              <a:t>F) METNİ GÖRSELLEŞTİRME</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Telefonunuza </a:t>
            </a:r>
            <a:r>
              <a:rPr lang="tr-TR" dirty="0" err="1" smtClean="0"/>
              <a:t>sudoku</a:t>
            </a:r>
            <a:r>
              <a:rPr lang="tr-TR" dirty="0" smtClean="0"/>
              <a:t>, </a:t>
            </a:r>
            <a:r>
              <a:rPr lang="tr-TR" dirty="0" err="1" smtClean="0"/>
              <a:t>Brain</a:t>
            </a:r>
            <a:r>
              <a:rPr lang="tr-TR" dirty="0" smtClean="0"/>
              <a:t> </a:t>
            </a:r>
            <a:r>
              <a:rPr lang="tr-TR" dirty="0" err="1" smtClean="0"/>
              <a:t>Train</a:t>
            </a:r>
            <a:r>
              <a:rPr lang="tr-TR" dirty="0" smtClean="0"/>
              <a:t> </a:t>
            </a:r>
            <a:r>
              <a:rPr lang="tr-TR" dirty="0" err="1" smtClean="0"/>
              <a:t>Games</a:t>
            </a:r>
            <a:r>
              <a:rPr lang="tr-TR" dirty="0" smtClean="0"/>
              <a:t> uygulaması yükleyerek 3-4 kez beşer dakika düzenli olarak devam ederseniz ilişki ve örüntü kurma beceriniz gelişecektir.</a:t>
            </a:r>
            <a:endParaRPr lang="tr-TR" dirty="0"/>
          </a:p>
        </p:txBody>
      </p:sp>
      <p:sp>
        <p:nvSpPr>
          <p:cNvPr id="3" name="2 Başlık"/>
          <p:cNvSpPr>
            <a:spLocks noGrp="1"/>
          </p:cNvSpPr>
          <p:nvPr>
            <p:ph type="title"/>
          </p:nvPr>
        </p:nvSpPr>
        <p:spPr/>
        <p:txBody>
          <a:bodyPr/>
          <a:lstStyle/>
          <a:p>
            <a:r>
              <a:rPr lang="tr-TR" dirty="0" smtClean="0"/>
              <a:t>G) HAFIZA OYUNLARI</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Bilişsel esneklik, insanın karşılaşmış olduğu yeni bir bilgiyi zihinsel olarak kavramsallaştırabilme, yeni bir duruma uyum sağlayabilme ve yeni bir bilgiyle işlem yapabilme yeteneğinin yeterliliğidir.</a:t>
            </a:r>
          </a:p>
          <a:p>
            <a:r>
              <a:rPr lang="tr-TR" dirty="0" smtClean="0"/>
              <a:t>(</a:t>
            </a:r>
            <a:r>
              <a:rPr lang="tr-TR" dirty="0" err="1" smtClean="0"/>
              <a:t>Spiro</a:t>
            </a:r>
            <a:r>
              <a:rPr lang="tr-TR" dirty="0" smtClean="0"/>
              <a:t>, R. J., Bilişsel Psikoloji ve Öğrenme Performansı, New Jersey, ABD.1998)</a:t>
            </a:r>
            <a:endParaRPr lang="tr-TR" dirty="0"/>
          </a:p>
        </p:txBody>
      </p:sp>
      <p:sp>
        <p:nvSpPr>
          <p:cNvPr id="3" name="2 Başlık"/>
          <p:cNvSpPr>
            <a:spLocks noGrp="1"/>
          </p:cNvSpPr>
          <p:nvPr>
            <p:ph type="title"/>
          </p:nvPr>
        </p:nvSpPr>
        <p:spPr/>
        <p:txBody>
          <a:bodyPr>
            <a:normAutofit fontScale="90000"/>
          </a:bodyPr>
          <a:lstStyle/>
          <a:p>
            <a:r>
              <a:rPr lang="tr-TR" dirty="0" smtClean="0"/>
              <a:t>BİLİŞSEL ESNEKLİK, ÖĞRENME PERFORMANSI VE BAŞARI İLİŞKİSİ</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10000"/>
          </a:bodyPr>
          <a:lstStyle/>
          <a:p>
            <a:r>
              <a:rPr lang="tr-TR" dirty="0" smtClean="0"/>
              <a:t>1) Belirli bir zaman diliminde çalıştığımız bilgilerin ne kadarını öğrenebileceğimizi,</a:t>
            </a:r>
          </a:p>
          <a:p>
            <a:r>
              <a:rPr lang="tr-TR" dirty="0" smtClean="0"/>
              <a:t>2) Karşılaşmış olduğumuz bilgilerden ne kadarını bilişsel olarak kavrayabileceğimizi,</a:t>
            </a:r>
          </a:p>
          <a:p>
            <a:r>
              <a:rPr lang="tr-TR" dirty="0" smtClean="0"/>
              <a:t>3) Çalıştığınız bilgilerden ne kadarını karşılaştığımız soru veya problemlerin çözümünde kullanabileceğimizi,</a:t>
            </a:r>
          </a:p>
          <a:p>
            <a:r>
              <a:rPr lang="tr-TR" dirty="0" smtClean="0"/>
              <a:t>4) Uzun süreli belleğe gönderebileceğimiz bilgilerin miktarını</a:t>
            </a:r>
          </a:p>
          <a:p>
            <a:r>
              <a:rPr lang="tr-TR" dirty="0" smtClean="0"/>
              <a:t>Yukarıdaki sebeplerden dolayı bir konudaki her şeyi öğrenmeye çalışmayın. Kazanımlarınız doğrultusunda çalışın. Her şeyi öğrenmeye çalışmak demek, hiçbir şeyi öğrenmemek demektir.</a:t>
            </a:r>
            <a:endParaRPr lang="tr-TR" dirty="0"/>
          </a:p>
        </p:txBody>
      </p:sp>
      <p:sp>
        <p:nvSpPr>
          <p:cNvPr id="3" name="2 Başlık"/>
          <p:cNvSpPr>
            <a:spLocks noGrp="1"/>
          </p:cNvSpPr>
          <p:nvPr>
            <p:ph type="title"/>
          </p:nvPr>
        </p:nvSpPr>
        <p:spPr/>
        <p:txBody>
          <a:bodyPr>
            <a:normAutofit fontScale="90000"/>
          </a:bodyPr>
          <a:lstStyle/>
          <a:p>
            <a:r>
              <a:rPr lang="tr-TR" dirty="0" smtClean="0"/>
              <a:t>BİLİŞSEL ESNEKLİK YETERLİLİĞİMİZ NELERİ BELİRLER?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1) Sınava hazırlık sürecinde doğru, sistemli ve planlı bir şekilde ders çalışabilme davranışında sürekliliği sağlama,</a:t>
            </a:r>
          </a:p>
          <a:p>
            <a:r>
              <a:rPr lang="tr-TR" dirty="0" smtClean="0"/>
              <a:t>2) Bilişsel Esneklik Yeterliliği</a:t>
            </a:r>
          </a:p>
          <a:p>
            <a:r>
              <a:rPr lang="tr-TR" dirty="0" smtClean="0"/>
              <a:t>Örneğin bir kovanın hacmi 55 metreküptür. Siz musluğu sonuna kadar da açsanız kova en fazla 55 metreküp alır. Bu durumda sadece musluğu açmak yeterli olmayacaktır. Kovanın hacmini artırmak gerekir.</a:t>
            </a:r>
            <a:endParaRPr lang="tr-TR" dirty="0"/>
          </a:p>
        </p:txBody>
      </p:sp>
      <p:sp>
        <p:nvSpPr>
          <p:cNvPr id="3" name="2 Başlık"/>
          <p:cNvSpPr>
            <a:spLocks noGrp="1"/>
          </p:cNvSpPr>
          <p:nvPr>
            <p:ph type="title"/>
          </p:nvPr>
        </p:nvSpPr>
        <p:spPr/>
        <p:txBody>
          <a:bodyPr>
            <a:normAutofit fontScale="90000"/>
          </a:bodyPr>
          <a:lstStyle/>
          <a:p>
            <a:r>
              <a:rPr lang="tr-TR" dirty="0" smtClean="0"/>
              <a:t>ÖĞRENME PERFORMANSINI BELİRLEYEN İKİ DEĞİŞKEN VARDIR: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Unutmayın ki bilişsel esneklik geliştirilebilen bir alandır. Bu yeterliliğin yükselmesi için Beynin çalışma sistemi açısından gerekli olan </a:t>
            </a:r>
            <a:r>
              <a:rPr lang="tr-TR" u="sng" dirty="0" smtClean="0"/>
              <a:t>DOPAMİN </a:t>
            </a:r>
            <a:r>
              <a:rPr lang="tr-TR" u="sng" dirty="0" smtClean="0"/>
              <a:t> </a:t>
            </a:r>
            <a:r>
              <a:rPr lang="tr-TR" dirty="0" smtClean="0"/>
              <a:t>hormonunun doğru şekilde salgılanması gerekir. Yani sizi mutlu eden bir aktivite edinmeniz gerekir.</a:t>
            </a:r>
            <a:endParaRPr lang="tr-TR" u="sng"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2) Öğrenme hızını etkileyen bir diğer değişken de ders çalışmaya başlamadan önce beynimizi ders çalışmaya hazır hale getirmektir. Nasıl ki araba birden 5. vitese çıkamazsa beynimiz de bir anda istenilen seviyeye çıkamaz. Bu sebepten dolayı derse başlamadan önce 15-20 dakikalık sesli okumalar yaparsanız beyniniz güçlenir ve sınav anında soruları daha kolay hatırlarsınız.</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1) Haftada birkaç kez bir nesneyi tersten çizmeye çalışmak,</a:t>
            </a:r>
          </a:p>
          <a:p>
            <a:r>
              <a:rPr lang="tr-TR" dirty="0" smtClean="0"/>
              <a:t>2) Her gün bir tane kısa bulmaca çözmek</a:t>
            </a:r>
          </a:p>
          <a:p>
            <a:r>
              <a:rPr lang="tr-TR" dirty="0" smtClean="0"/>
              <a:t>3) Haftada bir kez MEB Düşünme Eğitimi Ders kitabında yer alan bir etkinliği tamamlamak</a:t>
            </a:r>
            <a:endParaRPr lang="tr-TR" dirty="0"/>
          </a:p>
        </p:txBody>
      </p:sp>
      <p:sp>
        <p:nvSpPr>
          <p:cNvPr id="3" name="2 Başlık"/>
          <p:cNvSpPr>
            <a:spLocks noGrp="1"/>
          </p:cNvSpPr>
          <p:nvPr>
            <p:ph type="title"/>
          </p:nvPr>
        </p:nvSpPr>
        <p:spPr/>
        <p:txBody>
          <a:bodyPr/>
          <a:lstStyle/>
          <a:p>
            <a:r>
              <a:rPr lang="tr-TR" dirty="0" smtClean="0"/>
              <a:t>ALTIN DEĞERİNDE ETKİNLİKLER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okul logosu.png"/>
          <p:cNvPicPr>
            <a:picLocks noGrp="1" noChangeAspect="1"/>
          </p:cNvPicPr>
          <p:nvPr>
            <p:ph idx="1"/>
          </p:nvPr>
        </p:nvPicPr>
        <p:blipFill>
          <a:blip r:embed="rId2"/>
          <a:stretch>
            <a:fillRect/>
          </a:stretch>
        </p:blipFill>
        <p:spPr>
          <a:xfrm>
            <a:off x="2571736" y="0"/>
            <a:ext cx="4210050" cy="3385355"/>
          </a:xfrm>
        </p:spPr>
      </p:pic>
      <p:sp>
        <p:nvSpPr>
          <p:cNvPr id="3" name="2 Başlık"/>
          <p:cNvSpPr>
            <a:spLocks noGrp="1"/>
          </p:cNvSpPr>
          <p:nvPr>
            <p:ph type="title"/>
          </p:nvPr>
        </p:nvSpPr>
        <p:spPr>
          <a:xfrm>
            <a:off x="642910" y="3714752"/>
            <a:ext cx="8229600" cy="1643074"/>
          </a:xfrm>
        </p:spPr>
        <p:txBody>
          <a:bodyPr>
            <a:normAutofit fontScale="90000"/>
          </a:bodyPr>
          <a:lstStyle/>
          <a:p>
            <a:pPr algn="ctr"/>
            <a:r>
              <a:rPr lang="tr-TR" dirty="0" smtClean="0"/>
              <a:t>Şeyh </a:t>
            </a:r>
            <a:r>
              <a:rPr lang="tr-TR" dirty="0" err="1" smtClean="0"/>
              <a:t>Edebalı</a:t>
            </a:r>
            <a:r>
              <a:rPr lang="tr-TR" dirty="0" smtClean="0"/>
              <a:t> Anadolu İmam Hatip Lisesi</a:t>
            </a:r>
            <a:br>
              <a:rPr lang="tr-TR" dirty="0" smtClean="0"/>
            </a:br>
            <a:r>
              <a:rPr lang="tr-TR" dirty="0" smtClean="0"/>
              <a:t>Rehberlik Servisi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Dikkat, algılama, kodlama, problem çözme gibi tüm bilişsel süreçleri içeren kavrama akıl yürütme denir. Akıl yürütme aynı zamanda bilinenden bilinmeyeni, bilinmeyenden de bilineni çıkartma işlemine verilen addır.</a:t>
            </a:r>
            <a:endParaRPr lang="tr-TR" dirty="0"/>
          </a:p>
        </p:txBody>
      </p:sp>
      <p:sp>
        <p:nvSpPr>
          <p:cNvPr id="3" name="2 Başlık"/>
          <p:cNvSpPr>
            <a:spLocks noGrp="1"/>
          </p:cNvSpPr>
          <p:nvPr>
            <p:ph type="title"/>
          </p:nvPr>
        </p:nvSpPr>
        <p:spPr/>
        <p:txBody>
          <a:bodyPr/>
          <a:lstStyle/>
          <a:p>
            <a:r>
              <a:rPr lang="tr-TR" dirty="0" smtClean="0"/>
              <a:t>AKIL YÜRÜTME NEDİR?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Sınav anında bilgileri daha kolay hatırlamamıza yardımcı olur.</a:t>
            </a:r>
          </a:p>
          <a:p>
            <a:r>
              <a:rPr lang="tr-TR" dirty="0" smtClean="0"/>
              <a:t>Çalıştıklarımızın daha çok aklımızda kalmamıza yardımcı olur.</a:t>
            </a:r>
          </a:p>
          <a:p>
            <a:r>
              <a:rPr lang="tr-TR" dirty="0" smtClean="0"/>
              <a:t>Günlük hayatta daha akılcı ve profesyonel kararlar almamızı sağlar.</a:t>
            </a:r>
          </a:p>
          <a:p>
            <a:r>
              <a:rPr lang="tr-TR" dirty="0" smtClean="0"/>
              <a:t>Sınav anındaki performansımızı belirler.</a:t>
            </a:r>
            <a:endParaRPr lang="tr-TR" dirty="0"/>
          </a:p>
        </p:txBody>
      </p:sp>
      <p:sp>
        <p:nvSpPr>
          <p:cNvPr id="3" name="2 Başlık"/>
          <p:cNvSpPr>
            <a:spLocks noGrp="1"/>
          </p:cNvSpPr>
          <p:nvPr>
            <p:ph type="title"/>
          </p:nvPr>
        </p:nvSpPr>
        <p:spPr/>
        <p:txBody>
          <a:bodyPr/>
          <a:lstStyle/>
          <a:p>
            <a:r>
              <a:rPr lang="tr-TR" dirty="0" smtClean="0"/>
              <a:t>AKIL YÜRÜTME NE İŞE YARAR?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a:buNone/>
            </a:pPr>
            <a:endParaRPr lang="tr-TR" dirty="0" smtClean="0"/>
          </a:p>
          <a:p>
            <a:r>
              <a:rPr lang="tr-TR" dirty="0" smtClean="0"/>
              <a:t>Uyanık kaldığımız her dakika vücudumuz </a:t>
            </a:r>
            <a:r>
              <a:rPr lang="tr-TR" dirty="0" err="1" smtClean="0"/>
              <a:t>adenozin</a:t>
            </a:r>
            <a:r>
              <a:rPr lang="tr-TR" dirty="0" smtClean="0"/>
              <a:t> denilen kimyasalı biriktirmektedir. Beyindeki </a:t>
            </a:r>
            <a:r>
              <a:rPr lang="tr-TR" dirty="0" err="1" smtClean="0"/>
              <a:t>adenozin</a:t>
            </a:r>
            <a:r>
              <a:rPr lang="tr-TR" dirty="0" smtClean="0"/>
              <a:t> miktarının artmasının bir sonucu uyuma arzusunun artmasıdır. Sınava hazırlık döneminde yarım saat fazla soru çözmek, çalışma süresini uzatmak için çay, kahve gibi içeceklere başvurduğunuz zaman beyniniz muhakeme gerektiren soruları sınavda yapamaz. Kısa süreli bir kazanç, uzun süreli bir kaybı oluşturur. (Uykunun </a:t>
            </a:r>
            <a:r>
              <a:rPr lang="tr-TR" dirty="0" err="1" smtClean="0"/>
              <a:t>Nörobiyolojisi</a:t>
            </a:r>
            <a:r>
              <a:rPr lang="tr-TR" dirty="0" smtClean="0"/>
              <a:t> ve Bellek Üzerine Etkileri, Dr. </a:t>
            </a:r>
            <a:r>
              <a:rPr lang="tr-TR" dirty="0" err="1" smtClean="0"/>
              <a:t>Aygün</a:t>
            </a:r>
            <a:r>
              <a:rPr lang="tr-TR" dirty="0" smtClean="0"/>
              <a:t> ERTUĞRUL, Dr. Murat REZAKİ, Türk Psikiyatri Dergisi 2004; 15(4):300-308)</a:t>
            </a:r>
            <a:endParaRPr lang="tr-TR" dirty="0"/>
          </a:p>
        </p:txBody>
      </p:sp>
      <p:sp>
        <p:nvSpPr>
          <p:cNvPr id="3" name="2 Başlık"/>
          <p:cNvSpPr>
            <a:spLocks noGrp="1"/>
          </p:cNvSpPr>
          <p:nvPr>
            <p:ph type="title"/>
          </p:nvPr>
        </p:nvSpPr>
        <p:spPr/>
        <p:txBody>
          <a:bodyPr>
            <a:normAutofit fontScale="90000"/>
          </a:bodyPr>
          <a:lstStyle/>
          <a:p>
            <a:r>
              <a:rPr lang="tr-TR" dirty="0" smtClean="0"/>
              <a:t>AKIL YÜRÜTME BECERİLERİ NASIL GELİŞİR?</a:t>
            </a:r>
            <a:br>
              <a:rPr lang="tr-TR" dirty="0" smtClean="0"/>
            </a:br>
            <a:r>
              <a:rPr lang="tr-TR" dirty="0" smtClean="0"/>
              <a:t>1)UYKU</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r>
              <a:rPr lang="tr-TR" dirty="0" smtClean="0"/>
              <a:t>Eğer beynimiz sürekli aynı şeyleri görüyor ise yönelmeme, yorum yapamama tepkisi geliştirmeye başlar. Bu tepki bilginin sadece ezberlenmesine ancak bilgi üzerinde akıl yürütme becerilerinin kullanılmamasına yol açar. Uyaran farklılaşmasını sağlamak için şu etkinlikleri yapabilirsiniz:</a:t>
            </a:r>
            <a:endParaRPr lang="tr-TR" dirty="0"/>
          </a:p>
        </p:txBody>
      </p:sp>
      <p:sp>
        <p:nvSpPr>
          <p:cNvPr id="3" name="2 Başlık"/>
          <p:cNvSpPr>
            <a:spLocks noGrp="1"/>
          </p:cNvSpPr>
          <p:nvPr>
            <p:ph type="title"/>
          </p:nvPr>
        </p:nvSpPr>
        <p:spPr/>
        <p:txBody>
          <a:bodyPr>
            <a:normAutofit fontScale="90000"/>
          </a:bodyPr>
          <a:lstStyle/>
          <a:p>
            <a:r>
              <a:rPr lang="tr-TR" dirty="0" smtClean="0"/>
              <a:t>2) UYARAN FARKLILAŞMASI</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endParaRPr lang="tr-TR" dirty="0" smtClean="0"/>
          </a:p>
          <a:p>
            <a:r>
              <a:rPr lang="tr-TR" dirty="0" smtClean="0"/>
              <a:t>Kendimizle ilgimiz olmayan alanlarda okuma yapmak </a:t>
            </a:r>
            <a:r>
              <a:rPr lang="tr-TR" dirty="0" err="1" smtClean="0"/>
              <a:t>nöral</a:t>
            </a:r>
            <a:r>
              <a:rPr lang="tr-TR" dirty="0" smtClean="0"/>
              <a:t> kıvrımları harekete geçirir ve beyindeki </a:t>
            </a:r>
            <a:r>
              <a:rPr lang="tr-TR" dirty="0" err="1" smtClean="0"/>
              <a:t>sinaptik</a:t>
            </a:r>
            <a:r>
              <a:rPr lang="tr-TR" dirty="0" smtClean="0"/>
              <a:t> bağlantı sayısını artırır. İlk başta size sıkıcı gelebilir fakat zamanla kendinizdeki değişim sizin için en büyük motivasyon kaynağı olacaktır. Ve mutlaka her gün matematik çalışın. Sadece başarılı olmak için değil, derslerimizin çoğu sözel olduğu için nöronlarımız yavaşlar. Matematik çalışırken yeni ve farklı nöronlar üretirsiniz. Öğrenme alanınız genişler.</a:t>
            </a:r>
            <a:endParaRPr lang="tr-TR" dirty="0"/>
          </a:p>
        </p:txBody>
      </p:sp>
      <p:sp>
        <p:nvSpPr>
          <p:cNvPr id="3" name="2 Başlık"/>
          <p:cNvSpPr>
            <a:spLocks noGrp="1"/>
          </p:cNvSpPr>
          <p:nvPr>
            <p:ph type="title"/>
          </p:nvPr>
        </p:nvSpPr>
        <p:spPr/>
        <p:txBody>
          <a:bodyPr>
            <a:normAutofit fontScale="90000"/>
          </a:bodyPr>
          <a:lstStyle/>
          <a:p>
            <a:r>
              <a:rPr lang="tr-TR" dirty="0" smtClean="0"/>
              <a:t>A) ALAN DIŞI BİLİMSEL ESERLER OKUMA:</a:t>
            </a:r>
            <a:br>
              <a:rPr lang="tr-TR" dirty="0" smtClean="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Teknolojinin gelişmesiyle birlikte artık sınava hazırlık süreci daha çok dijital ortamlar aracılığıyla sağlanmaktadır fakat araştırmalara göre izleme, okuma, dinleme ve yazma etkinlikleri karşılaştırıldığında en pasif öğrenme metodu izleme etkinliğidir. Bu durum zamanla beynimize zarar veriyor. Bunu dengelemek adına farklı alanlarla ilgili belli sayıda kavram belirleyin ve poşete atın. Her hafta çektiğiniz kelimelerle ilgili kısa okumalar yapın, ardından 35-40 kelimelik metin oluşturun.</a:t>
            </a:r>
            <a:endParaRPr lang="tr-TR" dirty="0"/>
          </a:p>
        </p:txBody>
      </p:sp>
      <p:sp>
        <p:nvSpPr>
          <p:cNvPr id="3" name="2 Başlık"/>
          <p:cNvSpPr>
            <a:spLocks noGrp="1"/>
          </p:cNvSpPr>
          <p:nvPr>
            <p:ph type="title"/>
          </p:nvPr>
        </p:nvSpPr>
        <p:spPr/>
        <p:txBody>
          <a:bodyPr>
            <a:normAutofit fontScale="90000"/>
          </a:bodyPr>
          <a:lstStyle/>
          <a:p>
            <a:r>
              <a:rPr lang="tr-TR" dirty="0" smtClean="0"/>
              <a:t>B) METİN OLUŞTURMA</a:t>
            </a:r>
            <a:br>
              <a:rPr lang="tr-TR"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1"/>
            <a:r>
              <a:rPr lang="tr-TR" dirty="0" smtClean="0"/>
              <a:t>Kendinize içinde kısa hikayelerin olduğu bir kitap alın. Her hafta bir hikayeyi yarısına kadar okuyup geri kalan kısmını siz tamamlayın. Ardından sizin yazdığınız bölüm ile kitaptaki bölümü karşılaştırın.</a:t>
            </a:r>
            <a:endParaRPr lang="tr-TR" dirty="0"/>
          </a:p>
        </p:txBody>
      </p:sp>
      <p:sp>
        <p:nvSpPr>
          <p:cNvPr id="3" name="2 Başlık"/>
          <p:cNvSpPr>
            <a:spLocks noGrp="1"/>
          </p:cNvSpPr>
          <p:nvPr>
            <p:ph type="title"/>
          </p:nvPr>
        </p:nvSpPr>
        <p:spPr/>
        <p:txBody>
          <a:bodyPr>
            <a:normAutofit/>
          </a:bodyPr>
          <a:lstStyle/>
          <a:p>
            <a:r>
              <a:rPr lang="tr-TR" dirty="0" smtClean="0"/>
              <a:t>C)HİKAYE TAMAMLAMA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Bulmaca çözmek karşılaştırma ve ilişki kurma becerinizi geliştirir. Bulmaca hazırlamak ise bunlarla birlikte sıralama, örüntü oluşturma ve bütünleştirme becerilerinizi geliştirir. 2-3 haftada bir 10 kelimelik bulmacalar oluşturun.</a:t>
            </a:r>
            <a:endParaRPr lang="tr-TR" dirty="0"/>
          </a:p>
        </p:txBody>
      </p:sp>
      <p:sp>
        <p:nvSpPr>
          <p:cNvPr id="3" name="2 Başlık"/>
          <p:cNvSpPr>
            <a:spLocks noGrp="1"/>
          </p:cNvSpPr>
          <p:nvPr>
            <p:ph type="title"/>
          </p:nvPr>
        </p:nvSpPr>
        <p:spPr/>
        <p:txBody>
          <a:bodyPr>
            <a:normAutofit fontScale="90000"/>
          </a:bodyPr>
          <a:lstStyle/>
          <a:p>
            <a:r>
              <a:rPr lang="tr-TR" dirty="0" smtClean="0"/>
              <a:t>D)BULMACA ÇÖZME VE OLUŞTURMA</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849</Words>
  <Application>Microsoft Office PowerPoint</Application>
  <PresentationFormat>Ekran Gösterisi (4:3)</PresentationFormat>
  <Paragraphs>49</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Kalabalık</vt:lpstr>
      <vt:lpstr>AKIL YÜRÜTME BECERİLERİNİN AKADEMİK BAŞARIYA ETKİSİ</vt:lpstr>
      <vt:lpstr>AKIL YÜRÜTME NEDİR?</vt:lpstr>
      <vt:lpstr>AKIL YÜRÜTME NE İŞE YARAR?</vt:lpstr>
      <vt:lpstr>AKIL YÜRÜTME BECERİLERİ NASIL GELİŞİR? 1)UYKU</vt:lpstr>
      <vt:lpstr>2) UYARAN FARKLILAŞMASI </vt:lpstr>
      <vt:lpstr>A) ALAN DIŞI BİLİMSEL ESERLER OKUMA: </vt:lpstr>
      <vt:lpstr>B) METİN OLUŞTURMA </vt:lpstr>
      <vt:lpstr>C)HİKAYE TAMAMLAMA </vt:lpstr>
      <vt:lpstr>D)BULMACA ÇÖZME VE OLUŞTURMA</vt:lpstr>
      <vt:lpstr>E) SOL EL VE AYAK DAVRANIŞLARI</vt:lpstr>
      <vt:lpstr>F) METNİ GÖRSELLEŞTİRME</vt:lpstr>
      <vt:lpstr>G) HAFIZA OYUNLARI</vt:lpstr>
      <vt:lpstr>BİLİŞSEL ESNEKLİK, ÖĞRENME PERFORMANSI VE BAŞARI İLİŞKİSİ</vt:lpstr>
      <vt:lpstr>BİLİŞSEL ESNEKLİK YETERLİLİĞİMİZ NELERİ BELİRLER?</vt:lpstr>
      <vt:lpstr>ÖĞRENME PERFORMANSINI BELİRLEYEN İKİ DEĞİŞKEN VARDIR:</vt:lpstr>
      <vt:lpstr>Slayt 16</vt:lpstr>
      <vt:lpstr>Slayt 17</vt:lpstr>
      <vt:lpstr>ALTIN DEĞERİNDE ETKİNLİKLER</vt:lpstr>
      <vt:lpstr>Şeyh Edebalı Anadolu İmam Hatip Lisesi Rehberlik Servisi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AKIL YÜRÜTME BECERİLERİNİN AKADEMİK BAŞARIYA ETKİSİ</dc:title>
  <dc:creator>İOG</dc:creator>
  <cp:lastModifiedBy>İOG</cp:lastModifiedBy>
  <cp:revision>5</cp:revision>
  <dcterms:created xsi:type="dcterms:W3CDTF">2024-03-23T23:05:51Z</dcterms:created>
  <dcterms:modified xsi:type="dcterms:W3CDTF">2024-03-23T23:52:04Z</dcterms:modified>
</cp:coreProperties>
</file>