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60" r:id="rId6"/>
    <p:sldId id="259" r:id="rId7"/>
    <p:sldId id="262" r:id="rId8"/>
    <p:sldId id="264" r:id="rId9"/>
    <p:sldId id="265" r:id="rId10"/>
    <p:sldId id="263"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20" name="Altbilgi Yer Tutucusu 19"/>
          <p:cNvSpPr>
            <a:spLocks noGrp="1"/>
          </p:cNvSpPr>
          <p:nvPr>
            <p:ph type="ftr" sz="quarter" idx="11"/>
          </p:nvPr>
        </p:nvSpPr>
        <p:spPr/>
        <p:txBody>
          <a:bodyPr/>
          <a:lstStyle>
            <a:extLst/>
          </a:lstStyle>
          <a:p>
            <a:endParaRPr lang="tr-TR"/>
          </a:p>
        </p:txBody>
      </p:sp>
      <p:sp>
        <p:nvSpPr>
          <p:cNvPr id="10" name="Slayt Numarası Yer Tutucusu 9"/>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10" name="Dikdörtgen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6" name="Dikdörtgen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09.05.2024</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8" name="Dikdörtgen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23720DD-5B6D-40BF-8493-A6B52D484E6B}" type="datetimeFigureOut">
              <a:rPr lang="tr-TR" smtClean="0"/>
              <a:t>09.05.2024</a:t>
            </a:fld>
            <a:endParaRPr lang="tr-TR"/>
          </a:p>
        </p:txBody>
      </p:sp>
      <p:sp>
        <p:nvSpPr>
          <p:cNvPr id="10" name="Altbilgi Yer Tutucusu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Slayt Numarası Yer Tutucus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302176B-0E47-46AC-8F43-DAB4B8A37D06}" type="slidenum">
              <a:rPr lang="tr-TR" smtClean="0"/>
              <a:t>‹#›</a:t>
            </a:fld>
            <a:endParaRPr lang="tr-TR"/>
          </a:p>
        </p:txBody>
      </p:sp>
      <p:sp>
        <p:nvSpPr>
          <p:cNvPr id="15" name="Dikdörtgen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smtClean="0"/>
              <a:t>SINAV KAYGISI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162449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Psikolojik</a:t>
            </a:r>
          </a:p>
        </p:txBody>
      </p:sp>
      <p:sp>
        <p:nvSpPr>
          <p:cNvPr id="3" name="İçerik Yer Tutucusu 2"/>
          <p:cNvSpPr>
            <a:spLocks noGrp="1"/>
          </p:cNvSpPr>
          <p:nvPr>
            <p:ph idx="1"/>
          </p:nvPr>
        </p:nvSpPr>
        <p:spPr/>
        <p:txBody>
          <a:bodyPr>
            <a:normAutofit fontScale="92500" lnSpcReduction="10000"/>
          </a:bodyPr>
          <a:lstStyle/>
          <a:p>
            <a:r>
              <a:rPr lang="tr-TR" dirty="0"/>
              <a:t>Duygularınızı konuşarak, yazarak ya da resmederek ifade etmek kaygınızın azalmasına yardımcı olur. Örneğin: </a:t>
            </a:r>
            <a:r>
              <a:rPr lang="tr-TR" dirty="0" smtClean="0"/>
              <a:t>Kaygınızı </a:t>
            </a:r>
            <a:r>
              <a:rPr lang="tr-TR" dirty="0"/>
              <a:t>denizdeki bir gemi ya da karanlık bir tünel gibi bir metaforla tanımlayıp resmini çizebilirsiniz. </a:t>
            </a:r>
            <a:endParaRPr lang="tr-TR" dirty="0" smtClean="0"/>
          </a:p>
          <a:p>
            <a:r>
              <a:rPr lang="tr-TR" dirty="0" smtClean="0"/>
              <a:t>Sınav </a:t>
            </a:r>
            <a:r>
              <a:rPr lang="tr-TR" dirty="0"/>
              <a:t>sürecine ilişkin günlük tutabilirsiniz. </a:t>
            </a:r>
            <a:r>
              <a:rPr lang="tr-TR" dirty="0" smtClean="0"/>
              <a:t> </a:t>
            </a:r>
            <a:r>
              <a:rPr lang="tr-TR" dirty="0"/>
              <a:t>Sınava ilişkin duygularınızı ailenizle paylaşabilirsiniz. </a:t>
            </a:r>
            <a:endParaRPr lang="tr-TR" dirty="0" smtClean="0"/>
          </a:p>
          <a:p>
            <a:r>
              <a:rPr lang="tr-TR" dirty="0" smtClean="0"/>
              <a:t>Olumlu </a:t>
            </a:r>
            <a:r>
              <a:rPr lang="tr-TR" dirty="0"/>
              <a:t>bir şey düşünmek veya hayal etmek kaygınızı azaltmaya yardımcı olacaktır. </a:t>
            </a:r>
          </a:p>
        </p:txBody>
      </p:sp>
    </p:spTree>
    <p:extLst>
      <p:ext uri="{BB962C8B-B14F-4D97-AF65-F5344CB8AC3E}">
        <p14:creationId xmlns:p14="http://schemas.microsoft.com/office/powerpoint/2010/main" val="3309220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Şimdi kendinizi mutlu ve huzurlu hissettirecek üç olumlu figür düşünün. Bu tanıdığınız bir kişi olabileceği gibi sizi etkileyen ve model aldığınız bir lider, düşünür ya da sanatçı olabilir. Sizi bu karakterlerden birinin desteklediğini hayal edin. Şu anki kaygınızı azaltmak için size ne gibi tavsiyelerde bulunuyor. Şimdi, bu kişinin size söylediği olumlu cümleyi bir kaç kez içinizden tekrarlayın.</a:t>
            </a:r>
          </a:p>
        </p:txBody>
      </p:sp>
    </p:spTree>
    <p:extLst>
      <p:ext uri="{BB962C8B-B14F-4D97-AF65-F5344CB8AC3E}">
        <p14:creationId xmlns:p14="http://schemas.microsoft.com/office/powerpoint/2010/main" val="3317353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Yaşamınızdaki başarılarınızı ve zor durumlarla nasıl başa çıktığınızı hatırlayın. Neleri başardığınızı, bu başarıyı nasıl elde ettiğinizi, hangi güçlü yönlerinizi kullandığınızı listeleyin ve bu listeyi görebileceğiniz bir yere asın. Ara ara bu listeye bakarak güçlü olduğunuzu kendinize hatırlatın.</a:t>
            </a:r>
          </a:p>
        </p:txBody>
      </p:sp>
    </p:spTree>
    <p:extLst>
      <p:ext uri="{BB962C8B-B14F-4D97-AF65-F5344CB8AC3E}">
        <p14:creationId xmlns:p14="http://schemas.microsoft.com/office/powerpoint/2010/main" val="2623856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Nasıl ki başkalarıyla kıyaslandığımızda kendimizi öfkeli hissediyorsak ve bu tutum bizi motive etmiyorsa, bizde kendimizi de başkalarıyla kıyaslamamızda kaygı düzeyimizi artırabilir. Bunun için bazı önlemler alabilirsiniz. Örneğin, sosyal medya kullanımı kendimizi başkalarının yaptıkları ile kıyaslamamıza neden olabildiği için sınav yaklaştıkça sosyal medyayı kullanmaktan olabildiğince uzak durmalıyız.</a:t>
            </a:r>
          </a:p>
        </p:txBody>
      </p:sp>
    </p:spTree>
    <p:extLst>
      <p:ext uri="{BB962C8B-B14F-4D97-AF65-F5344CB8AC3E}">
        <p14:creationId xmlns:p14="http://schemas.microsoft.com/office/powerpoint/2010/main" val="1107273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Zihninizden “hiçbir şey yapamayacaksın, başarısızsın” gibi cümleler geçtiğinde bu düşüncelerin başarınızı olumsuz etkilemesine izin vermek yerine bu cümleleri zihninizden uzaklaştırabilir ya da olumlu düşüncelerle değiştirebilirsiniz. </a:t>
            </a:r>
          </a:p>
        </p:txBody>
      </p:sp>
    </p:spTree>
    <p:extLst>
      <p:ext uri="{BB962C8B-B14F-4D97-AF65-F5344CB8AC3E}">
        <p14:creationId xmlns:p14="http://schemas.microsoft.com/office/powerpoint/2010/main" val="1291568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Sınavlarda her öğrenci bir miktar kaygı yaşar. Bu kaygı normal bir duygudur. Bununla savaşmak yerine kabul edebilirsiniz. Yaşadığımız salgın döneminde sınava girmenin sizi pes ettirmesine izin vermek yerine durumu kabul edip elinizden gelen önlemleri almaya ne dersiniz? Unutmayın yalnız değilsiniz, tüm öğrenciler bu durumu yaşıyor. </a:t>
            </a:r>
          </a:p>
        </p:txBody>
      </p:sp>
    </p:spTree>
    <p:extLst>
      <p:ext uri="{BB962C8B-B14F-4D97-AF65-F5344CB8AC3E}">
        <p14:creationId xmlns:p14="http://schemas.microsoft.com/office/powerpoint/2010/main" val="1285604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Kendiniz ve arkadaşlarınız için sınavla ilgili iyi dileklerde bulunmanız kendinizi iyi hissetmenize yardımcı olabilir. </a:t>
            </a:r>
            <a:r>
              <a:rPr lang="tr-TR" dirty="0" smtClean="0"/>
              <a:t> </a:t>
            </a:r>
            <a:r>
              <a:rPr lang="tr-TR" dirty="0"/>
              <a:t>Sosyal destek de bu süreçte kesinlikle önemlidir. Duygu ve düşüncelerinizi, güvendiğiniz ve sevdiğiniz birileriyle paylaşmak kendinizi daha dingin hissetmenizi sağlayabilir. Sınavla ilgili aklınıza takılan noktaları bu konuda bilgisine güvendiğiniz birilerine sormak da size destek sağlayabilir. </a:t>
            </a:r>
            <a:r>
              <a:rPr lang="tr-TR" dirty="0" smtClean="0"/>
              <a:t> </a:t>
            </a:r>
            <a:r>
              <a:rPr lang="tr-TR" dirty="0"/>
              <a:t>Bu arada unutmayın: “Kaygı bulaşıcıdır.” İşte bu sebeple kaygınızı artıran kişilerden mümkün olduğunca uzak durmanız, sınav öncesi sizin için çok faydalı olur.</a:t>
            </a:r>
          </a:p>
        </p:txBody>
      </p:sp>
    </p:spTree>
    <p:extLst>
      <p:ext uri="{BB962C8B-B14F-4D97-AF65-F5344CB8AC3E}">
        <p14:creationId xmlns:p14="http://schemas.microsoft.com/office/powerpoint/2010/main" val="3379593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Akademik</a:t>
            </a:r>
          </a:p>
        </p:txBody>
      </p:sp>
      <p:sp>
        <p:nvSpPr>
          <p:cNvPr id="3" name="İçerik Yer Tutucusu 2"/>
          <p:cNvSpPr>
            <a:spLocks noGrp="1"/>
          </p:cNvSpPr>
          <p:nvPr>
            <p:ph idx="1"/>
          </p:nvPr>
        </p:nvSpPr>
        <p:spPr/>
        <p:txBody>
          <a:bodyPr>
            <a:normAutofit fontScale="77500" lnSpcReduction="20000"/>
          </a:bodyPr>
          <a:lstStyle/>
          <a:p>
            <a:r>
              <a:rPr lang="tr-TR" dirty="0" smtClean="0"/>
              <a:t>Amaç </a:t>
            </a:r>
            <a:r>
              <a:rPr lang="tr-TR" dirty="0"/>
              <a:t>belirleyerek, sınava planlı, programlı ve verimli çalışmak, </a:t>
            </a:r>
            <a:endParaRPr lang="tr-TR" dirty="0" smtClean="0"/>
          </a:p>
          <a:p>
            <a:r>
              <a:rPr lang="tr-TR" dirty="0" smtClean="0"/>
              <a:t>Zamanı </a:t>
            </a:r>
            <a:r>
              <a:rPr lang="tr-TR" dirty="0"/>
              <a:t>doğru kullanmayı öğrenmek, </a:t>
            </a:r>
            <a:endParaRPr lang="tr-TR" dirty="0" smtClean="0"/>
          </a:p>
          <a:p>
            <a:r>
              <a:rPr lang="tr-TR" dirty="0" smtClean="0"/>
              <a:t>Geçmiş </a:t>
            </a:r>
            <a:r>
              <a:rPr lang="tr-TR" dirty="0"/>
              <a:t>yıllara ait soruları, cevapları ve çözüm yollarını dikkatlice incelemek, </a:t>
            </a:r>
          </a:p>
          <a:p>
            <a:r>
              <a:rPr lang="tr-TR" dirty="0" smtClean="0"/>
              <a:t>Test </a:t>
            </a:r>
            <a:r>
              <a:rPr lang="tr-TR" dirty="0"/>
              <a:t>çözme tekniklerini öğrenmek, </a:t>
            </a:r>
            <a:r>
              <a:rPr lang="tr-TR" dirty="0" smtClean="0"/>
              <a:t> </a:t>
            </a:r>
          </a:p>
          <a:p>
            <a:r>
              <a:rPr lang="tr-TR" dirty="0" smtClean="0"/>
              <a:t>Deneme </a:t>
            </a:r>
            <a:r>
              <a:rPr lang="tr-TR" dirty="0"/>
              <a:t>çözerken maske kullanma alıştırması yapmak, </a:t>
            </a:r>
            <a:r>
              <a:rPr lang="tr-TR" dirty="0" smtClean="0"/>
              <a:t> </a:t>
            </a:r>
            <a:r>
              <a:rPr lang="tr-TR" dirty="0"/>
              <a:t>Sınavla ilgili yönergelerin tümünü öğrenmek, akademik olarak kendinizi daha iyi hissetmenize yardımcı olabilir. Sevgili öğrenciler, son olarak kaygıyla baş etmek için size nelerin iyi geldiğini veya iyi gelebileceğini bizzat kendinize sorun. Kaygılı hissettiğiniz zamanlarda neyin size iyi geldiğini düşünmek bu sorunun cevabını bulmanıza yardımcı olabilir.</a:t>
            </a:r>
          </a:p>
        </p:txBody>
      </p:sp>
    </p:spTree>
    <p:extLst>
      <p:ext uri="{BB962C8B-B14F-4D97-AF65-F5344CB8AC3E}">
        <p14:creationId xmlns:p14="http://schemas.microsoft.com/office/powerpoint/2010/main" val="3596116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5013176"/>
            <a:ext cx="7498080" cy="1143000"/>
          </a:xfrm>
        </p:spPr>
        <p:txBody>
          <a:bodyPr>
            <a:normAutofit fontScale="90000"/>
          </a:bodyPr>
          <a:lstStyle/>
          <a:p>
            <a:pPr algn="ctr"/>
            <a:r>
              <a:rPr lang="tr-TR" smtClean="0"/>
              <a:t>REHBERLİK SERVİSİ</a:t>
            </a:r>
            <a:br>
              <a:rPr lang="tr-TR" smtClean="0"/>
            </a:br>
            <a:endParaRPr lang="tr-TR"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19872" y="1340768"/>
            <a:ext cx="2477212" cy="3504456"/>
          </a:xfrm>
        </p:spPr>
      </p:pic>
    </p:spTree>
    <p:extLst>
      <p:ext uri="{BB962C8B-B14F-4D97-AF65-F5344CB8AC3E}">
        <p14:creationId xmlns:p14="http://schemas.microsoft.com/office/powerpoint/2010/main" val="2870512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SINAVA İLİŞKİN DUYGULARIMIZ </a:t>
            </a:r>
          </a:p>
        </p:txBody>
      </p:sp>
      <p:sp>
        <p:nvSpPr>
          <p:cNvPr id="3" name="İçerik Yer Tutucusu 2"/>
          <p:cNvSpPr>
            <a:spLocks noGrp="1"/>
          </p:cNvSpPr>
          <p:nvPr>
            <p:ph idx="1"/>
          </p:nvPr>
        </p:nvSpPr>
        <p:spPr/>
        <p:txBody>
          <a:bodyPr/>
          <a:lstStyle/>
          <a:p>
            <a:r>
              <a:rPr lang="tr-TR" dirty="0"/>
              <a:t>Atmacanın saldırıları serçe kuşunun uçuş yeteneğini geliştirir. Sınavlar da sevilmese de insanı geliştiren, yetenekleri ortaya çıkaran gerçeklerdir.” </a:t>
            </a:r>
          </a:p>
        </p:txBody>
      </p:sp>
    </p:spTree>
    <p:extLst>
      <p:ext uri="{BB962C8B-B14F-4D97-AF65-F5344CB8AC3E}">
        <p14:creationId xmlns:p14="http://schemas.microsoft.com/office/powerpoint/2010/main" val="3130235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Duyguların yaşamımızda davranışlarımıza yön vermek gibi çok önemli rolleri vardır. Her duygunun vermek istediği bir mesaj olduğu gibi bize ihtiyaçlarımız ve önceliklerimiz hakkında da bilgi verir. Örneğin, </a:t>
            </a:r>
            <a:r>
              <a:rPr lang="tr-TR" dirty="0" err="1"/>
              <a:t>incinmişlik</a:t>
            </a:r>
            <a:r>
              <a:rPr lang="tr-TR" dirty="0"/>
              <a:t> duygusu yalnız kalmaya ihtiyacımız olduğunu söyler, bu nedenle insanlardan uzak durmaya çalışırız. Benzer şekilde neşe ise dışarı çıkıp sosyalleşmemiz için bizi cesaretlendirir. Ancak bazen duygularımızı çok yoğun yaşadığımızda kimi güçlüklerle karşılaşabiliriz. Örneğin, kaygının bizi motive etmek ve zamanı etkin kullanmayı sağlamak gibi işlevleri vardır ancak çok yoğun yaşandığı zaman odaklanmada güçlük ve problemi sürekli düşünme gibi etkileri olabilir. </a:t>
            </a:r>
          </a:p>
        </p:txBody>
      </p:sp>
    </p:spTree>
    <p:extLst>
      <p:ext uri="{BB962C8B-B14F-4D97-AF65-F5344CB8AC3E}">
        <p14:creationId xmlns:p14="http://schemas.microsoft.com/office/powerpoint/2010/main" val="2954091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Fizyolojik Belirtiler: </a:t>
            </a:r>
            <a:endParaRPr lang="tr-TR" dirty="0" smtClean="0"/>
          </a:p>
          <a:p>
            <a:r>
              <a:rPr lang="tr-TR" dirty="0" smtClean="0"/>
              <a:t>Nefes </a:t>
            </a:r>
            <a:r>
              <a:rPr lang="tr-TR" dirty="0"/>
              <a:t>alıp vermede artış olması, Kalp atışlarının normalden fazla olması, İştahın azalması, Uyku problemleri, Karın ağrısı, Yorgunluk, Halsizlik, Baş ağrısı, Terleme, titreme ve Dilin damağın kuruması vb.</a:t>
            </a:r>
          </a:p>
        </p:txBody>
      </p:sp>
    </p:spTree>
    <p:extLst>
      <p:ext uri="{BB962C8B-B14F-4D97-AF65-F5344CB8AC3E}">
        <p14:creationId xmlns:p14="http://schemas.microsoft.com/office/powerpoint/2010/main" val="1684777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Psikolojik Belirtiler: </a:t>
            </a:r>
            <a:endParaRPr lang="tr-TR" dirty="0" smtClean="0"/>
          </a:p>
          <a:p>
            <a:r>
              <a:rPr lang="tr-TR" dirty="0" smtClean="0"/>
              <a:t>Sinirli </a:t>
            </a:r>
            <a:r>
              <a:rPr lang="tr-TR" dirty="0"/>
              <a:t>ve gergin olmak, Dikkati bir konuya odaklama ve öğrendiklerini hatırlamada güçlük yaşamak, Umutsuz bir ruh hali içinde olmak vb.</a:t>
            </a:r>
          </a:p>
        </p:txBody>
      </p:sp>
    </p:spTree>
    <p:extLst>
      <p:ext uri="{BB962C8B-B14F-4D97-AF65-F5344CB8AC3E}">
        <p14:creationId xmlns:p14="http://schemas.microsoft.com/office/powerpoint/2010/main" val="1764585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Davranışsal Belirtiler: Ders çalışmayı bırakma ya da erteleme, Deneme sınavına hiç girmeme ya da sınavı yarıda bırakma, Beslenme alışkanlıklarının değişmesi, Davranış problemlerinin ortaya çıkması (</a:t>
            </a:r>
            <a:r>
              <a:rPr lang="tr-TR" dirty="0" err="1"/>
              <a:t>örn</a:t>
            </a:r>
            <a:r>
              <a:rPr lang="tr-TR" dirty="0"/>
              <a:t>., tırnak yeme, çok uyuma ya da uyuyamama) vb. </a:t>
            </a:r>
          </a:p>
        </p:txBody>
      </p:sp>
    </p:spTree>
    <p:extLst>
      <p:ext uri="{BB962C8B-B14F-4D97-AF65-F5344CB8AC3E}">
        <p14:creationId xmlns:p14="http://schemas.microsoft.com/office/powerpoint/2010/main" val="3973775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Sınav kaygısının her öğrenciye göre değişen nedenleri vardır. Bunlardan bazıları şunlardır: </a:t>
            </a:r>
            <a:r>
              <a:rPr lang="tr-TR" dirty="0" smtClean="0"/>
              <a:t> </a:t>
            </a:r>
            <a:r>
              <a:rPr lang="tr-TR" dirty="0"/>
              <a:t>Zamanı etkin kullanamama </a:t>
            </a:r>
            <a:endParaRPr lang="tr-TR" dirty="0" smtClean="0"/>
          </a:p>
          <a:p>
            <a:r>
              <a:rPr lang="tr-TR" dirty="0" smtClean="0"/>
              <a:t> </a:t>
            </a:r>
            <a:r>
              <a:rPr lang="tr-TR" dirty="0"/>
              <a:t>Plansız çalışmak </a:t>
            </a:r>
            <a:r>
              <a:rPr lang="tr-TR" dirty="0" smtClean="0"/>
              <a:t> </a:t>
            </a:r>
          </a:p>
          <a:p>
            <a:r>
              <a:rPr lang="tr-TR" dirty="0" smtClean="0"/>
              <a:t>Yanlış </a:t>
            </a:r>
            <a:r>
              <a:rPr lang="tr-TR" dirty="0"/>
              <a:t>ders çalışma alışkanlıkları </a:t>
            </a:r>
            <a:endParaRPr lang="tr-TR" dirty="0" smtClean="0"/>
          </a:p>
          <a:p>
            <a:r>
              <a:rPr lang="tr-TR" dirty="0" smtClean="0"/>
              <a:t> </a:t>
            </a:r>
            <a:r>
              <a:rPr lang="tr-TR" dirty="0"/>
              <a:t>İşlevsel olmayan düşünce biçimleri </a:t>
            </a:r>
            <a:r>
              <a:rPr lang="tr-TR" dirty="0" smtClean="0"/>
              <a:t> </a:t>
            </a:r>
            <a:r>
              <a:rPr lang="tr-TR" dirty="0"/>
              <a:t>Mükemmeliyetçilik </a:t>
            </a:r>
            <a:r>
              <a:rPr lang="tr-TR" dirty="0" smtClean="0"/>
              <a:t> </a:t>
            </a:r>
          </a:p>
          <a:p>
            <a:r>
              <a:rPr lang="tr-TR" dirty="0" smtClean="0"/>
              <a:t>Sınava </a:t>
            </a:r>
            <a:r>
              <a:rPr lang="tr-TR" dirty="0"/>
              <a:t>çok fazla anlam yüklenmesi </a:t>
            </a:r>
            <a:endParaRPr lang="tr-TR" dirty="0" smtClean="0"/>
          </a:p>
          <a:p>
            <a:r>
              <a:rPr lang="tr-TR" dirty="0" smtClean="0"/>
              <a:t> </a:t>
            </a:r>
            <a:r>
              <a:rPr lang="tr-TR" dirty="0"/>
              <a:t>Aile baskısı </a:t>
            </a:r>
            <a:r>
              <a:rPr lang="tr-TR" dirty="0" smtClean="0"/>
              <a:t> </a:t>
            </a:r>
          </a:p>
          <a:p>
            <a:r>
              <a:rPr lang="tr-TR" dirty="0" smtClean="0"/>
              <a:t>Aile </a:t>
            </a:r>
            <a:r>
              <a:rPr lang="tr-TR" dirty="0"/>
              <a:t>ve çevrenin beklentileri </a:t>
            </a:r>
            <a:r>
              <a:rPr lang="tr-TR" dirty="0" smtClean="0"/>
              <a:t>Geçmiş </a:t>
            </a:r>
            <a:r>
              <a:rPr lang="tr-TR" dirty="0"/>
              <a:t>deneyimler</a:t>
            </a:r>
          </a:p>
        </p:txBody>
      </p:sp>
    </p:spTree>
    <p:extLst>
      <p:ext uri="{BB962C8B-B14F-4D97-AF65-F5344CB8AC3E}">
        <p14:creationId xmlns:p14="http://schemas.microsoft.com/office/powerpoint/2010/main" val="541185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62500" lnSpcReduction="20000"/>
          </a:bodyPr>
          <a:lstStyle/>
          <a:p>
            <a:r>
              <a:rPr lang="tr-TR" dirty="0"/>
              <a:t>Sınavla İlgili Duygularınızı Kontrol Etmenize Yönelik Bazı Öneriler Sınav kaygısı hiç olmaması gereken bir durum değildir. Aksine belli düzeydeki sınav kaygısı öğrenciyi motive eder, ders çalışması için teşvik eder. Eğer herhangi bir sınavla ilgili hiç kaygı yaşanmazsa ders çalışma gereği de hissedilmez. Dolayısıyla normal düzeydeki kaygı doğaldır ve yaşanması gerekir. Sınavda başarısızlığı getiren ve performansın tam olarak sergilenmesinin önüne geçen ise aşırı kaygının olmasıdır. Aşırı kaygının yaşanması öğrenmenin ve öğrenilen bilginin kullanılabilmesinin de önüne geçen bir durum olabilir. Olması gereken, kaygıyı görmezden gelmek yerine onu kabul etmeyi ve baş etmeyi öğrenmektir. Aşağıda sınavla ilgili duygularınızı kontrol etmenize yönelik bazı öneriler; fiziksel, psikolojik ve akademik olmak üzere üç başlıkta ele alınmıştır. Bu öneriler birbirlerinden bağımsız değildir. Örneğin, fiziksel olarak kendinizi iyi ve dingin hissetmeniz hem psikolojik hem de akademik olarak aynı duyguları yaşamanıza yardımcı olabilir. Bunun yanı sıra, sınav kaygısıyla baş etmek için uygun olan stratejilerin kişiden kişiye değişebileceği unutulmamalıdır. </a:t>
            </a:r>
          </a:p>
        </p:txBody>
      </p:sp>
    </p:spTree>
    <p:extLst>
      <p:ext uri="{BB962C8B-B14F-4D97-AF65-F5344CB8AC3E}">
        <p14:creationId xmlns:p14="http://schemas.microsoft.com/office/powerpoint/2010/main" val="67621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Fiziksel</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Yeterli </a:t>
            </a:r>
            <a:r>
              <a:rPr lang="tr-TR" dirty="0"/>
              <a:t>ve dengeli beslenmek, bol su içmek, kafein ve şeker tüketimini azaltmak suretiyle sağlıklı beslenmeye dikkat edebilirsiniz. Eğer sizin için uygunsa papatya çayı veya melisa çayı içmek rahatlamanıza yardımcı olabilir. </a:t>
            </a:r>
            <a:r>
              <a:rPr lang="tr-TR" dirty="0" smtClean="0"/>
              <a:t> </a:t>
            </a:r>
            <a:r>
              <a:rPr lang="tr-TR" dirty="0"/>
              <a:t>Her zaman olduğu gibi sınavın olduğu gün de kahvaltı yapmayı ihmal etmeyin. </a:t>
            </a:r>
            <a:r>
              <a:rPr lang="tr-TR" dirty="0" smtClean="0"/>
              <a:t>Yürümek </a:t>
            </a:r>
            <a:r>
              <a:rPr lang="tr-TR" dirty="0"/>
              <a:t>ve koşmak gibi egzersiz hareketlerini her gün 30’ar dakika yapmak kendinizi iyi hissetmenize yardımcı olabilir. </a:t>
            </a:r>
            <a:r>
              <a:rPr lang="tr-TR" dirty="0" smtClean="0"/>
              <a:t> </a:t>
            </a:r>
            <a:r>
              <a:rPr lang="tr-TR" dirty="0"/>
              <a:t>Sınav yaklaştıkça uykusuz bir şekilde gecelerce çalışıp başarılı olacağınızı düşünüyor olabilirsiniz. Araştırmalar uykusuzluğun odaklanmakta güçlük yaşamak ve bağışıklık sisteminin zayıflaması gibi nedenlere yol açtığını göstermektedir. Sınavda başarıyı artırmak için uyku ve dinlemenin gerekli olduğunu unutmayın. </a:t>
            </a:r>
            <a:r>
              <a:rPr lang="tr-TR" dirty="0" smtClean="0"/>
              <a:t>Düzenli </a:t>
            </a:r>
            <a:r>
              <a:rPr lang="tr-TR" dirty="0"/>
              <a:t>kullanmanız gereken ilaçları almanız ve sınavla ilgili kaygınız ya da uyku probleminiz için reçetesiz ilaç kullanmamanız da oldukça önemlidir. </a:t>
            </a:r>
            <a:r>
              <a:rPr lang="tr-TR" dirty="0" smtClean="0"/>
              <a:t> </a:t>
            </a:r>
            <a:r>
              <a:rPr lang="tr-TR" dirty="0"/>
              <a:t>Sınav günü kendinizi rahat hissettiğiniz kıyafetler giymeniz fiziksel olarak kendinizi iyi hissetmenize yardımcı olabilir. </a:t>
            </a:r>
          </a:p>
        </p:txBody>
      </p:sp>
    </p:spTree>
    <p:extLst>
      <p:ext uri="{BB962C8B-B14F-4D97-AF65-F5344CB8AC3E}">
        <p14:creationId xmlns:p14="http://schemas.microsoft.com/office/powerpoint/2010/main" val="29611195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1044</Words>
  <Application>Microsoft Office PowerPoint</Application>
  <PresentationFormat>Ekran Gösterisi (4:3)</PresentationFormat>
  <Paragraphs>36</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Gündönümü</vt:lpstr>
      <vt:lpstr>SINAV KAYGISI</vt:lpstr>
      <vt:lpstr>SINAVA İLİŞKİN DUYGULARIMIZ </vt:lpstr>
      <vt:lpstr>PowerPoint Sunusu</vt:lpstr>
      <vt:lpstr>PowerPoint Sunusu</vt:lpstr>
      <vt:lpstr>PowerPoint Sunusu</vt:lpstr>
      <vt:lpstr>PowerPoint Sunusu</vt:lpstr>
      <vt:lpstr>PowerPoint Sunusu</vt:lpstr>
      <vt:lpstr>PowerPoint Sunusu</vt:lpstr>
      <vt:lpstr>Fiziksel</vt:lpstr>
      <vt:lpstr>Psikolojik</vt:lpstr>
      <vt:lpstr>PowerPoint Sunusu</vt:lpstr>
      <vt:lpstr>PowerPoint Sunusu</vt:lpstr>
      <vt:lpstr>PowerPoint Sunusu</vt:lpstr>
      <vt:lpstr>PowerPoint Sunusu</vt:lpstr>
      <vt:lpstr>PowerPoint Sunusu</vt:lpstr>
      <vt:lpstr>PowerPoint Sunusu</vt:lpstr>
      <vt:lpstr>Akademik</vt:lpstr>
      <vt:lpstr>REHBERLİK SERVİSİ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SINAV KAYGISI</dc:title>
  <dc:creator>Bilgisayar</dc:creator>
  <cp:lastModifiedBy>Rehber Ogretmen</cp:lastModifiedBy>
  <cp:revision>1</cp:revision>
  <dcterms:created xsi:type="dcterms:W3CDTF">2024-05-09T06:49:22Z</dcterms:created>
  <dcterms:modified xsi:type="dcterms:W3CDTF">2024-05-09T06:59:22Z</dcterms:modified>
</cp:coreProperties>
</file>