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65" r:id="rId3"/>
    <p:sldId id="267" r:id="rId4"/>
    <p:sldId id="266" r:id="rId5"/>
    <p:sldId id="258" r:id="rId6"/>
    <p:sldId id="280" r:id="rId7"/>
    <p:sldId id="274" r:id="rId8"/>
    <p:sldId id="259" r:id="rId9"/>
    <p:sldId id="260" r:id="rId10"/>
    <p:sldId id="261" r:id="rId11"/>
    <p:sldId id="263" r:id="rId12"/>
    <p:sldId id="262" r:id="rId13"/>
    <p:sldId id="264" r:id="rId14"/>
    <p:sldId id="268" r:id="rId15"/>
    <p:sldId id="269" r:id="rId16"/>
    <p:sldId id="270" r:id="rId17"/>
    <p:sldId id="271" r:id="rId18"/>
    <p:sldId id="278" r:id="rId19"/>
    <p:sldId id="279" r:id="rId20"/>
    <p:sldId id="272" r:id="rId21"/>
    <p:sldId id="275"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5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1930C91C-04D5-4426-A3FB-F3A4566E12DC}" type="datetimeFigureOut">
              <a:rPr lang="tr-TR" smtClean="0"/>
              <a:t>30.09.2024</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7FEA28F-2224-42AE-9C22-CF30F47B737A}" type="slidenum">
              <a:rPr lang="tr-TR" smtClean="0"/>
              <a:t>‹#›</a:t>
            </a:fld>
            <a:endParaRPr lang="tr-TR"/>
          </a:p>
        </p:txBody>
      </p:sp>
    </p:spTree>
    <p:extLst>
      <p:ext uri="{BB962C8B-B14F-4D97-AF65-F5344CB8AC3E}">
        <p14:creationId xmlns:p14="http://schemas.microsoft.com/office/powerpoint/2010/main" val="3103131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930C91C-04D5-4426-A3FB-F3A4566E12DC}" type="datetimeFigureOut">
              <a:rPr lang="tr-TR" smtClean="0"/>
              <a:t>30.09.2024</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7FEA28F-2224-42AE-9C22-CF30F47B737A}" type="slidenum">
              <a:rPr lang="tr-TR" smtClean="0"/>
              <a:t>‹#›</a:t>
            </a:fld>
            <a:endParaRPr lang="tr-TR"/>
          </a:p>
        </p:txBody>
      </p:sp>
    </p:spTree>
    <p:extLst>
      <p:ext uri="{BB962C8B-B14F-4D97-AF65-F5344CB8AC3E}">
        <p14:creationId xmlns:p14="http://schemas.microsoft.com/office/powerpoint/2010/main" val="307552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930C91C-04D5-4426-A3FB-F3A4566E12DC}" type="datetimeFigureOut">
              <a:rPr lang="tr-TR" smtClean="0"/>
              <a:t>30.09.2024</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7FEA28F-2224-42AE-9C22-CF30F47B737A}"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89461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1930C91C-04D5-4426-A3FB-F3A4566E12DC}" type="datetimeFigureOut">
              <a:rPr lang="tr-TR" smtClean="0"/>
              <a:t>30.09.2024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7FEA28F-2224-42AE-9C22-CF30F47B737A}" type="slidenum">
              <a:rPr lang="tr-TR" smtClean="0"/>
              <a:t>‹#›</a:t>
            </a:fld>
            <a:endParaRPr lang="tr-TR"/>
          </a:p>
        </p:txBody>
      </p:sp>
    </p:spTree>
    <p:extLst>
      <p:ext uri="{BB962C8B-B14F-4D97-AF65-F5344CB8AC3E}">
        <p14:creationId xmlns:p14="http://schemas.microsoft.com/office/powerpoint/2010/main" val="2426528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1930C91C-04D5-4426-A3FB-F3A4566E12DC}" type="datetimeFigureOut">
              <a:rPr lang="tr-TR" smtClean="0"/>
              <a:t>30.09.2024</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7FEA28F-2224-42AE-9C22-CF30F47B737A}"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43957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1930C91C-04D5-4426-A3FB-F3A4566E12DC}" type="datetimeFigureOut">
              <a:rPr lang="tr-TR" smtClean="0"/>
              <a:t>30.09.2024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7FEA28F-2224-42AE-9C22-CF30F47B737A}" type="slidenum">
              <a:rPr lang="tr-TR" smtClean="0"/>
              <a:t>‹#›</a:t>
            </a:fld>
            <a:endParaRPr lang="tr-TR"/>
          </a:p>
        </p:txBody>
      </p:sp>
    </p:spTree>
    <p:extLst>
      <p:ext uri="{BB962C8B-B14F-4D97-AF65-F5344CB8AC3E}">
        <p14:creationId xmlns:p14="http://schemas.microsoft.com/office/powerpoint/2010/main" val="380353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930C91C-04D5-4426-A3FB-F3A4566E12DC}" type="datetimeFigureOut">
              <a:rPr lang="tr-TR" smtClean="0"/>
              <a:t>30.09.2024</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7FEA28F-2224-42AE-9C22-CF30F47B737A}" type="slidenum">
              <a:rPr lang="tr-TR" smtClean="0"/>
              <a:t>‹#›</a:t>
            </a:fld>
            <a:endParaRPr lang="tr-TR"/>
          </a:p>
        </p:txBody>
      </p:sp>
    </p:spTree>
    <p:extLst>
      <p:ext uri="{BB962C8B-B14F-4D97-AF65-F5344CB8AC3E}">
        <p14:creationId xmlns:p14="http://schemas.microsoft.com/office/powerpoint/2010/main" val="1052488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930C91C-04D5-4426-A3FB-F3A4566E12DC}" type="datetimeFigureOut">
              <a:rPr lang="tr-TR" smtClean="0"/>
              <a:t>30.09.2024</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7FEA28F-2224-42AE-9C22-CF30F47B737A}" type="slidenum">
              <a:rPr lang="tr-TR" smtClean="0"/>
              <a:t>‹#›</a:t>
            </a:fld>
            <a:endParaRPr lang="tr-TR"/>
          </a:p>
        </p:txBody>
      </p:sp>
    </p:spTree>
    <p:extLst>
      <p:ext uri="{BB962C8B-B14F-4D97-AF65-F5344CB8AC3E}">
        <p14:creationId xmlns:p14="http://schemas.microsoft.com/office/powerpoint/2010/main" val="2842631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930C91C-04D5-4426-A3FB-F3A4566E12DC}" type="datetimeFigureOut">
              <a:rPr lang="tr-TR" smtClean="0"/>
              <a:t>30.09.2024</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7FEA28F-2224-42AE-9C22-CF30F47B737A}" type="slidenum">
              <a:rPr lang="tr-TR" smtClean="0"/>
              <a:t>‹#›</a:t>
            </a:fld>
            <a:endParaRPr lang="tr-TR"/>
          </a:p>
        </p:txBody>
      </p:sp>
    </p:spTree>
    <p:extLst>
      <p:ext uri="{BB962C8B-B14F-4D97-AF65-F5344CB8AC3E}">
        <p14:creationId xmlns:p14="http://schemas.microsoft.com/office/powerpoint/2010/main" val="158068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930C91C-04D5-4426-A3FB-F3A4566E12DC}" type="datetimeFigureOut">
              <a:rPr lang="tr-TR" smtClean="0"/>
              <a:t>30.09.2024</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7FEA28F-2224-42AE-9C22-CF30F47B737A}" type="slidenum">
              <a:rPr lang="tr-TR" smtClean="0"/>
              <a:t>‹#›</a:t>
            </a:fld>
            <a:endParaRPr lang="tr-TR"/>
          </a:p>
        </p:txBody>
      </p:sp>
    </p:spTree>
    <p:extLst>
      <p:ext uri="{BB962C8B-B14F-4D97-AF65-F5344CB8AC3E}">
        <p14:creationId xmlns:p14="http://schemas.microsoft.com/office/powerpoint/2010/main" val="1216307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930C91C-04D5-4426-A3FB-F3A4566E12DC}" type="datetimeFigureOut">
              <a:rPr lang="tr-TR" smtClean="0"/>
              <a:t>30.09.2024</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7FEA28F-2224-42AE-9C22-CF30F47B737A}" type="slidenum">
              <a:rPr lang="tr-TR" smtClean="0"/>
              <a:t>‹#›</a:t>
            </a:fld>
            <a:endParaRPr lang="tr-TR"/>
          </a:p>
        </p:txBody>
      </p:sp>
    </p:spTree>
    <p:extLst>
      <p:ext uri="{BB962C8B-B14F-4D97-AF65-F5344CB8AC3E}">
        <p14:creationId xmlns:p14="http://schemas.microsoft.com/office/powerpoint/2010/main" val="2401724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930C91C-04D5-4426-A3FB-F3A4566E12DC}" type="datetimeFigureOut">
              <a:rPr lang="tr-TR" smtClean="0"/>
              <a:t>30.09.2024</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7FEA28F-2224-42AE-9C22-CF30F47B737A}" type="slidenum">
              <a:rPr lang="tr-TR" smtClean="0"/>
              <a:t>‹#›</a:t>
            </a:fld>
            <a:endParaRPr lang="tr-TR"/>
          </a:p>
        </p:txBody>
      </p:sp>
    </p:spTree>
    <p:extLst>
      <p:ext uri="{BB962C8B-B14F-4D97-AF65-F5344CB8AC3E}">
        <p14:creationId xmlns:p14="http://schemas.microsoft.com/office/powerpoint/2010/main" val="2258878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930C91C-04D5-4426-A3FB-F3A4566E12DC}" type="datetimeFigureOut">
              <a:rPr lang="tr-TR" smtClean="0"/>
              <a:t>30.09.2024</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7FEA28F-2224-42AE-9C22-CF30F47B737A}" type="slidenum">
              <a:rPr lang="tr-TR" smtClean="0"/>
              <a:t>‹#›</a:t>
            </a:fld>
            <a:endParaRPr lang="tr-TR"/>
          </a:p>
        </p:txBody>
      </p:sp>
    </p:spTree>
    <p:extLst>
      <p:ext uri="{BB962C8B-B14F-4D97-AF65-F5344CB8AC3E}">
        <p14:creationId xmlns:p14="http://schemas.microsoft.com/office/powerpoint/2010/main" val="2402044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0C91C-04D5-4426-A3FB-F3A4566E12DC}" type="datetimeFigureOut">
              <a:rPr lang="tr-TR" smtClean="0"/>
              <a:t>30.09.2024</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7FEA28F-2224-42AE-9C22-CF30F47B737A}" type="slidenum">
              <a:rPr lang="tr-TR" smtClean="0"/>
              <a:t>‹#›</a:t>
            </a:fld>
            <a:endParaRPr lang="tr-TR"/>
          </a:p>
        </p:txBody>
      </p:sp>
    </p:spTree>
    <p:extLst>
      <p:ext uri="{BB962C8B-B14F-4D97-AF65-F5344CB8AC3E}">
        <p14:creationId xmlns:p14="http://schemas.microsoft.com/office/powerpoint/2010/main" val="2732373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930C91C-04D5-4426-A3FB-F3A4566E12DC}" type="datetimeFigureOut">
              <a:rPr lang="tr-TR" smtClean="0"/>
              <a:t>30.09.2024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7FEA28F-2224-42AE-9C22-CF30F47B737A}" type="slidenum">
              <a:rPr lang="tr-TR" smtClean="0"/>
              <a:t>‹#›</a:t>
            </a:fld>
            <a:endParaRPr lang="tr-TR"/>
          </a:p>
        </p:txBody>
      </p:sp>
    </p:spTree>
    <p:extLst>
      <p:ext uri="{BB962C8B-B14F-4D97-AF65-F5344CB8AC3E}">
        <p14:creationId xmlns:p14="http://schemas.microsoft.com/office/powerpoint/2010/main" val="714607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930C91C-04D5-4426-A3FB-F3A4566E12DC}" type="datetimeFigureOut">
              <a:rPr lang="tr-TR" smtClean="0"/>
              <a:t>30.09.2024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7FEA28F-2224-42AE-9C22-CF30F47B737A}" type="slidenum">
              <a:rPr lang="tr-TR" smtClean="0"/>
              <a:t>‹#›</a:t>
            </a:fld>
            <a:endParaRPr lang="tr-TR"/>
          </a:p>
        </p:txBody>
      </p:sp>
    </p:spTree>
    <p:extLst>
      <p:ext uri="{BB962C8B-B14F-4D97-AF65-F5344CB8AC3E}">
        <p14:creationId xmlns:p14="http://schemas.microsoft.com/office/powerpoint/2010/main" val="418130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930C91C-04D5-4426-A3FB-F3A4566E12DC}" type="datetimeFigureOut">
              <a:rPr lang="tr-TR" smtClean="0"/>
              <a:t>30.09.2024</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7FEA28F-2224-42AE-9C22-CF30F47B737A}" type="slidenum">
              <a:rPr lang="tr-TR" smtClean="0"/>
              <a:t>‹#›</a:t>
            </a:fld>
            <a:endParaRPr lang="tr-TR"/>
          </a:p>
        </p:txBody>
      </p:sp>
    </p:spTree>
    <p:extLst>
      <p:ext uri="{BB962C8B-B14F-4D97-AF65-F5344CB8AC3E}">
        <p14:creationId xmlns:p14="http://schemas.microsoft.com/office/powerpoint/2010/main" val="35886761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304205" y="1078811"/>
            <a:ext cx="8915399" cy="2262781"/>
          </a:xfrm>
        </p:spPr>
        <p:txBody>
          <a:bodyPr/>
          <a:lstStyle/>
          <a:p>
            <a:pPr algn="ctr"/>
            <a:r>
              <a:rPr lang="tr-TR" dirty="0" smtClean="0"/>
              <a:t>YKS PUANLARI NASIL HESAPLANIR?</a:t>
            </a:r>
            <a:endParaRPr lang="tr-TR" dirty="0"/>
          </a:p>
        </p:txBody>
      </p:sp>
      <p:sp>
        <p:nvSpPr>
          <p:cNvPr id="3" name="Alt Başlık 2"/>
          <p:cNvSpPr>
            <a:spLocks noGrp="1"/>
          </p:cNvSpPr>
          <p:nvPr>
            <p:ph type="subTitle" idx="1"/>
          </p:nvPr>
        </p:nvSpPr>
        <p:spPr>
          <a:xfrm>
            <a:off x="4762996" y="5394960"/>
            <a:ext cx="3200400" cy="1463040"/>
          </a:xfrm>
        </p:spPr>
        <p:txBody>
          <a:bodyPr/>
          <a:lstStyle/>
          <a:p>
            <a:pPr algn="ctr"/>
            <a:r>
              <a:rPr lang="tr-TR" dirty="0" smtClean="0"/>
              <a:t>           </a:t>
            </a:r>
            <a:r>
              <a:rPr lang="tr-TR" b="1" dirty="0" smtClean="0"/>
              <a:t>REHBERLİK</a:t>
            </a:r>
            <a:r>
              <a:rPr lang="tr-TR" dirty="0" smtClean="0"/>
              <a:t> </a:t>
            </a:r>
            <a:r>
              <a:rPr lang="tr-TR" b="1" dirty="0" smtClean="0"/>
              <a:t>SERVİSİ</a:t>
            </a:r>
            <a:endParaRPr lang="tr-TR" b="1"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2111" y="3756103"/>
            <a:ext cx="1432461" cy="1119230"/>
          </a:xfrm>
          <a:prstGeom prst="rect">
            <a:avLst/>
          </a:prstGeom>
        </p:spPr>
      </p:pic>
    </p:spTree>
    <p:extLst>
      <p:ext uri="{BB962C8B-B14F-4D97-AF65-F5344CB8AC3E}">
        <p14:creationId xmlns:p14="http://schemas.microsoft.com/office/powerpoint/2010/main" val="2407019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187533" y="783771"/>
            <a:ext cx="9892146" cy="5533902"/>
          </a:xfrm>
          <a:prstGeom prst="rect">
            <a:avLst/>
          </a:prstGeom>
        </p:spPr>
      </p:pic>
    </p:spTree>
    <p:extLst>
      <p:ext uri="{BB962C8B-B14F-4D97-AF65-F5344CB8AC3E}">
        <p14:creationId xmlns:p14="http://schemas.microsoft.com/office/powerpoint/2010/main" val="1253475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LİSANS İÇİN</a:t>
            </a:r>
            <a:endParaRPr lang="tr-TR" dirty="0"/>
          </a:p>
        </p:txBody>
      </p:sp>
      <p:sp>
        <p:nvSpPr>
          <p:cNvPr id="3" name="İçerik Yer Tutucusu 2"/>
          <p:cNvSpPr>
            <a:spLocks noGrp="1"/>
          </p:cNvSpPr>
          <p:nvPr>
            <p:ph idx="1"/>
          </p:nvPr>
        </p:nvSpPr>
        <p:spPr/>
        <p:txBody>
          <a:bodyPr/>
          <a:lstStyle/>
          <a:p>
            <a:r>
              <a:rPr lang="tr-TR" dirty="0" smtClean="0"/>
              <a:t>TYT(%40)+ AYT(%60)+ OBP= YERLEŞTİRMEYE ESAS AYT PUANI</a:t>
            </a:r>
            <a:endParaRPr lang="tr-TR" dirty="0"/>
          </a:p>
        </p:txBody>
      </p:sp>
    </p:spTree>
    <p:extLst>
      <p:ext uri="{BB962C8B-B14F-4D97-AF65-F5344CB8AC3E}">
        <p14:creationId xmlns:p14="http://schemas.microsoft.com/office/powerpoint/2010/main" val="3064314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t>YERLEŞTİRME PUANININ ÖRNEK ÜZERİNDEN HESAPLANMASI</a:t>
            </a:r>
            <a:endParaRPr lang="tr-TR" b="1" dirty="0"/>
          </a:p>
        </p:txBody>
      </p:sp>
      <p:sp>
        <p:nvSpPr>
          <p:cNvPr id="3" name="İçerik Yer Tutucusu 2"/>
          <p:cNvSpPr>
            <a:spLocks noGrp="1"/>
          </p:cNvSpPr>
          <p:nvPr>
            <p:ph idx="1"/>
          </p:nvPr>
        </p:nvSpPr>
        <p:spPr/>
        <p:txBody>
          <a:bodyPr/>
          <a:lstStyle/>
          <a:p>
            <a:r>
              <a:rPr lang="tr-TR" dirty="0" smtClean="0"/>
              <a:t>ÖRNEK: Bir öğrencinin TYT puanı 280, diploma puanı da 80’dir.</a:t>
            </a:r>
          </a:p>
          <a:p>
            <a:r>
              <a:rPr lang="tr-TR" dirty="0" smtClean="0"/>
              <a:t>Diploma puanı 0.6 ile çarpılır.</a:t>
            </a:r>
          </a:p>
          <a:p>
            <a:r>
              <a:rPr lang="tr-TR" dirty="0" smtClean="0"/>
              <a:t>80x0.6=48 </a:t>
            </a:r>
          </a:p>
          <a:p>
            <a:r>
              <a:rPr lang="tr-TR" dirty="0" smtClean="0"/>
              <a:t>280+48=328 puan Yerleştirmeye Esas TYT </a:t>
            </a:r>
            <a:r>
              <a:rPr lang="tr-TR" dirty="0" err="1" smtClean="0"/>
              <a:t>Puanı’dır</a:t>
            </a:r>
            <a:r>
              <a:rPr lang="tr-TR" dirty="0" smtClean="0"/>
              <a:t>.</a:t>
            </a:r>
          </a:p>
          <a:p>
            <a:endParaRPr lang="tr-TR" dirty="0"/>
          </a:p>
        </p:txBody>
      </p:sp>
    </p:spTree>
    <p:extLst>
      <p:ext uri="{BB962C8B-B14F-4D97-AF65-F5344CB8AC3E}">
        <p14:creationId xmlns:p14="http://schemas.microsoft.com/office/powerpoint/2010/main" val="3008766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LİSANS YERLEŞTİRME PUANI NASIL HESAPLANIR?</a:t>
            </a:r>
            <a:endParaRPr lang="tr-TR" dirty="0"/>
          </a:p>
        </p:txBody>
      </p:sp>
      <p:sp>
        <p:nvSpPr>
          <p:cNvPr id="3" name="İçerik Yer Tutucusu 2"/>
          <p:cNvSpPr>
            <a:spLocks noGrp="1"/>
          </p:cNvSpPr>
          <p:nvPr>
            <p:ph idx="1"/>
          </p:nvPr>
        </p:nvSpPr>
        <p:spPr/>
        <p:txBody>
          <a:bodyPr/>
          <a:lstStyle/>
          <a:p>
            <a:r>
              <a:rPr lang="tr-TR" dirty="0" smtClean="0"/>
              <a:t>TYT puanı: 300</a:t>
            </a:r>
          </a:p>
          <a:p>
            <a:r>
              <a:rPr lang="tr-TR" dirty="0" smtClean="0"/>
              <a:t>300x40/100= 120</a:t>
            </a:r>
          </a:p>
          <a:p>
            <a:r>
              <a:rPr lang="tr-TR" dirty="0" smtClean="0"/>
              <a:t>AYT puanı: 320</a:t>
            </a:r>
          </a:p>
          <a:p>
            <a:r>
              <a:rPr lang="tr-TR" dirty="0" smtClean="0"/>
              <a:t>320x60/100=192</a:t>
            </a:r>
          </a:p>
          <a:p>
            <a:r>
              <a:rPr lang="tr-TR" dirty="0" smtClean="0"/>
              <a:t>Diploma notu: 85</a:t>
            </a:r>
          </a:p>
          <a:p>
            <a:r>
              <a:rPr lang="tr-TR" dirty="0" smtClean="0"/>
              <a:t>85x60/100=51</a:t>
            </a:r>
          </a:p>
          <a:p>
            <a:r>
              <a:rPr lang="tr-TR" dirty="0" smtClean="0"/>
              <a:t>Yerleştirme puanı: 363</a:t>
            </a:r>
            <a:endParaRPr lang="tr-TR" dirty="0"/>
          </a:p>
        </p:txBody>
      </p:sp>
    </p:spTree>
    <p:extLst>
      <p:ext uri="{BB962C8B-B14F-4D97-AF65-F5344CB8AC3E}">
        <p14:creationId xmlns:p14="http://schemas.microsoft.com/office/powerpoint/2010/main" val="3757151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ÖSYM BİZDEN NE İSTER?</a:t>
            </a:r>
            <a:endParaRPr lang="tr-TR" dirty="0"/>
          </a:p>
        </p:txBody>
      </p:sp>
      <p:pic>
        <p:nvPicPr>
          <p:cNvPr id="4" name="İçerik Yer Tutucusu 3"/>
          <p:cNvPicPr>
            <a:picLocks noGrp="1" noChangeAspect="1"/>
          </p:cNvPicPr>
          <p:nvPr>
            <p:ph idx="1"/>
          </p:nvPr>
        </p:nvPicPr>
        <p:blipFill>
          <a:blip r:embed="rId2"/>
          <a:stretch>
            <a:fillRect/>
          </a:stretch>
        </p:blipFill>
        <p:spPr>
          <a:xfrm>
            <a:off x="1413164" y="1365662"/>
            <a:ext cx="9975272" cy="5308270"/>
          </a:xfrm>
          <a:prstGeom prst="rect">
            <a:avLst/>
          </a:prstGeom>
        </p:spPr>
      </p:pic>
    </p:spTree>
    <p:extLst>
      <p:ext uri="{BB962C8B-B14F-4D97-AF65-F5344CB8AC3E}">
        <p14:creationId xmlns:p14="http://schemas.microsoft.com/office/powerpoint/2010/main" val="3430800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2078182" y="475013"/>
            <a:ext cx="8977745" cy="6032665"/>
          </a:xfrm>
          <a:prstGeom prst="rect">
            <a:avLst/>
          </a:prstGeom>
        </p:spPr>
      </p:pic>
    </p:spTree>
    <p:extLst>
      <p:ext uri="{BB962C8B-B14F-4D97-AF65-F5344CB8AC3E}">
        <p14:creationId xmlns:p14="http://schemas.microsoft.com/office/powerpoint/2010/main" val="1509792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911927" y="130629"/>
            <a:ext cx="9405257" cy="6424550"/>
          </a:xfrm>
          <a:prstGeom prst="rect">
            <a:avLst/>
          </a:prstGeom>
        </p:spPr>
      </p:pic>
    </p:spTree>
    <p:extLst>
      <p:ext uri="{BB962C8B-B14F-4D97-AF65-F5344CB8AC3E}">
        <p14:creationId xmlns:p14="http://schemas.microsoft.com/office/powerpoint/2010/main" val="10439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smtClean="0"/>
              <a:t>BİR EFSANE</a:t>
            </a:r>
            <a:br>
              <a:rPr lang="tr-TR" dirty="0" smtClean="0"/>
            </a:br>
            <a:r>
              <a:rPr lang="tr-TR" dirty="0" smtClean="0"/>
              <a:t>ZOR SORULAR DAHA ÇOK PUAN GETİRİR Mİ?</a:t>
            </a:r>
            <a:endParaRPr lang="tr-TR" dirty="0"/>
          </a:p>
        </p:txBody>
      </p:sp>
      <p:sp>
        <p:nvSpPr>
          <p:cNvPr id="3" name="İçerik Yer Tutucusu 2"/>
          <p:cNvSpPr>
            <a:spLocks noGrp="1"/>
          </p:cNvSpPr>
          <p:nvPr>
            <p:ph idx="1"/>
          </p:nvPr>
        </p:nvSpPr>
        <p:spPr/>
        <p:txBody>
          <a:bodyPr/>
          <a:lstStyle/>
          <a:p>
            <a:pPr algn="just"/>
            <a:r>
              <a:rPr lang="tr-TR" dirty="0" smtClean="0"/>
              <a:t>ÖSYM’nin puan hesaplama sisteminde soru soru değil, test bazında puan hesabı yapılır. En zor soru ve en kolay sorunun hiçbir farkı yoktur. Burada dikkat edilmesi gereken zor soruları yapmak değil yapabildiğimiz kadar soru yapmaktır. Örneğin Türkçe dersinin TYT Türkiye ortalaması 21, standart sapması 6. Bu noktada yapılması gereken az net sayısı AO(Aritmetik Ortalama)+ SS(Standart Sapmadır). Yani:</a:t>
            </a:r>
          </a:p>
          <a:p>
            <a:pPr algn="just"/>
            <a:r>
              <a:rPr lang="tr-TR" dirty="0" smtClean="0"/>
              <a:t>21+6=27 yapmanız gerekmektedir.</a:t>
            </a:r>
            <a:endParaRPr lang="tr-TR" dirty="0"/>
          </a:p>
        </p:txBody>
      </p:sp>
    </p:spTree>
    <p:extLst>
      <p:ext uri="{BB962C8B-B14F-4D97-AF65-F5344CB8AC3E}">
        <p14:creationId xmlns:p14="http://schemas.microsoft.com/office/powerpoint/2010/main" val="2205624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ÖRNEKLE SOMUTLAŞTIRALIM</a:t>
            </a:r>
            <a:endParaRPr lang="tr-TR" dirty="0"/>
          </a:p>
        </p:txBody>
      </p:sp>
      <p:sp>
        <p:nvSpPr>
          <p:cNvPr id="3" name="İçerik Yer Tutucusu 2"/>
          <p:cNvSpPr>
            <a:spLocks noGrp="1"/>
          </p:cNvSpPr>
          <p:nvPr>
            <p:ph idx="1"/>
          </p:nvPr>
        </p:nvSpPr>
        <p:spPr/>
        <p:txBody>
          <a:bodyPr/>
          <a:lstStyle/>
          <a:p>
            <a:pPr algn="just"/>
            <a:r>
              <a:rPr lang="tr-TR" dirty="0" smtClean="0"/>
              <a:t>TYT TÜRKÇE DERSİ 1. SORUSU-DOĞRU CEVAPLAYAN ÖĞRENCİ SAYISI : 2.100.000</a:t>
            </a:r>
          </a:p>
          <a:p>
            <a:pPr algn="just"/>
            <a:r>
              <a:rPr lang="tr-TR" dirty="0" smtClean="0"/>
              <a:t>TYT TÜRKÇE DERSİ 2. SORUSU-DOĞRU CEVAPLAYAN ÖĞRENCİ SAYISI: 70.000</a:t>
            </a:r>
          </a:p>
          <a:p>
            <a:pPr algn="just"/>
            <a:r>
              <a:rPr lang="tr-TR" b="1" dirty="0" smtClean="0"/>
              <a:t>AYNI DERS İÇİNDEKİ HER BİR SORU AYNI PUANI GETİRİR.</a:t>
            </a:r>
          </a:p>
          <a:p>
            <a:pPr algn="just"/>
            <a:r>
              <a:rPr lang="tr-TR" b="1" dirty="0" smtClean="0"/>
              <a:t>ÖSYM KILAVUZUNDA HER BİR DERSİN SORU SAYISININ AĞIRLIĞI BELİRLENMİŞTİR.</a:t>
            </a:r>
          </a:p>
          <a:p>
            <a:pPr algn="just"/>
            <a:r>
              <a:rPr lang="tr-TR" b="1" dirty="0" smtClean="0"/>
              <a:t>FARKLI SAYIDA ÖĞRENCİNİN DOĞRU CEVAPLAMIŞ OLMASI SADECE SAYISAL İSTATİSTİK DEĞERLERİ DEĞİŞTİRİR.</a:t>
            </a:r>
            <a:endParaRPr lang="tr-TR" b="1" dirty="0"/>
          </a:p>
        </p:txBody>
      </p:sp>
    </p:spTree>
    <p:extLst>
      <p:ext uri="{BB962C8B-B14F-4D97-AF65-F5344CB8AC3E}">
        <p14:creationId xmlns:p14="http://schemas.microsoft.com/office/powerpoint/2010/main" val="3921059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BUNU BİLMENİN BİZE NE FAYDASI OLACAK?</a:t>
            </a:r>
            <a:endParaRPr lang="tr-TR" dirty="0"/>
          </a:p>
        </p:txBody>
      </p:sp>
      <p:sp>
        <p:nvSpPr>
          <p:cNvPr id="3" name="İçerik Yer Tutucusu 2"/>
          <p:cNvSpPr>
            <a:spLocks noGrp="1"/>
          </p:cNvSpPr>
          <p:nvPr>
            <p:ph idx="1"/>
          </p:nvPr>
        </p:nvSpPr>
        <p:spPr/>
        <p:txBody>
          <a:bodyPr/>
          <a:lstStyle/>
          <a:p>
            <a:pPr algn="just"/>
            <a:r>
              <a:rPr lang="tr-TR" dirty="0" smtClean="0"/>
              <a:t>ÖSYM’nin uygulandığı sınavlar standart sınavlardır.</a:t>
            </a:r>
          </a:p>
          <a:p>
            <a:pPr algn="just"/>
            <a:r>
              <a:rPr lang="tr-TR" dirty="0" smtClean="0"/>
              <a:t>Daha önceden yapmış olduğu pilot uygulamalarla zorluk düzeyi, standart sapma vb. özellikleri bilinmektedir.</a:t>
            </a:r>
          </a:p>
          <a:p>
            <a:pPr algn="just"/>
            <a:r>
              <a:rPr lang="tr-TR" dirty="0" smtClean="0"/>
              <a:t>Bu sebepten dolayı zor sorularla uğraşıp zaman kaybetmek yerine, yapabildiğiniz kadar soru yapmak önem arz etmektedir.</a:t>
            </a:r>
          </a:p>
          <a:p>
            <a:pPr algn="just"/>
            <a:r>
              <a:rPr lang="tr-TR" dirty="0" smtClean="0"/>
              <a:t>Teste başlarken kolay sorulardan başlarsanız hem zaman kaybetmezsiniz hem de motivasyonunuz yükselir.</a:t>
            </a:r>
          </a:p>
          <a:p>
            <a:endParaRPr lang="tr-TR" dirty="0"/>
          </a:p>
        </p:txBody>
      </p:sp>
    </p:spTree>
    <p:extLst>
      <p:ext uri="{BB962C8B-B14F-4D97-AF65-F5344CB8AC3E}">
        <p14:creationId xmlns:p14="http://schemas.microsoft.com/office/powerpoint/2010/main" val="634492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25631" y="118753"/>
            <a:ext cx="11966369" cy="6739247"/>
          </a:xfrm>
          <a:prstGeom prst="rect">
            <a:avLst/>
          </a:prstGeom>
        </p:spPr>
      </p:pic>
    </p:spTree>
    <p:extLst>
      <p:ext uri="{BB962C8B-B14F-4D97-AF65-F5344CB8AC3E}">
        <p14:creationId xmlns:p14="http://schemas.microsoft.com/office/powerpoint/2010/main" val="6114888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smtClean="0"/>
              <a:t>%10: Çok Zor</a:t>
            </a:r>
          </a:p>
          <a:p>
            <a:pPr algn="just"/>
            <a:r>
              <a:rPr lang="tr-TR" dirty="0" smtClean="0"/>
              <a:t>%20: Zor</a:t>
            </a:r>
          </a:p>
          <a:p>
            <a:pPr algn="just"/>
            <a:r>
              <a:rPr lang="tr-TR" dirty="0" smtClean="0"/>
              <a:t>%40: Orta Düzey</a:t>
            </a:r>
          </a:p>
          <a:p>
            <a:pPr algn="just"/>
            <a:r>
              <a:rPr lang="tr-TR" dirty="0" smtClean="0"/>
              <a:t>%20: Kolay</a:t>
            </a:r>
          </a:p>
          <a:p>
            <a:pPr algn="just"/>
            <a:r>
              <a:rPr lang="tr-TR" dirty="0" smtClean="0"/>
              <a:t>%10: Çok Kolay</a:t>
            </a:r>
          </a:p>
          <a:p>
            <a:pPr algn="just"/>
            <a:r>
              <a:rPr lang="tr-TR" dirty="0" smtClean="0"/>
              <a:t>Bu dağılım tek derse değil, sınavın bütününe dağıtılmıştır.</a:t>
            </a:r>
          </a:p>
          <a:p>
            <a:pPr marL="0" indent="0" algn="just">
              <a:buNone/>
            </a:pPr>
            <a:endParaRPr lang="tr-TR" dirty="0"/>
          </a:p>
        </p:txBody>
      </p:sp>
    </p:spTree>
    <p:extLst>
      <p:ext uri="{BB962C8B-B14F-4D97-AF65-F5344CB8AC3E}">
        <p14:creationId xmlns:p14="http://schemas.microsoft.com/office/powerpoint/2010/main" val="2751684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64870" y="4681804"/>
            <a:ext cx="6079774" cy="1174250"/>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1757" y="2400338"/>
            <a:ext cx="2286000" cy="1786128"/>
          </a:xfrm>
          <a:prstGeom prst="rect">
            <a:avLst/>
          </a:prstGeom>
        </p:spPr>
      </p:pic>
    </p:spTree>
    <p:extLst>
      <p:ext uri="{BB962C8B-B14F-4D97-AF65-F5344CB8AC3E}">
        <p14:creationId xmlns:p14="http://schemas.microsoft.com/office/powerpoint/2010/main" val="263118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090057" y="624110"/>
            <a:ext cx="8775865" cy="5287740"/>
          </a:xfrm>
          <a:prstGeom prst="rect">
            <a:avLst/>
          </a:prstGeom>
        </p:spPr>
      </p:pic>
    </p:spTree>
    <p:extLst>
      <p:ext uri="{BB962C8B-B14F-4D97-AF65-F5344CB8AC3E}">
        <p14:creationId xmlns:p14="http://schemas.microsoft.com/office/powerpoint/2010/main" val="2183091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000" b="1" dirty="0"/>
              <a:t>TYT SOSYAL BİLİMLER TESTİ İLE AYT SOSYAL BİLİMLER-2 TESTİNDE DİN KÜLTÜRÜ VE AHLAK BİLGİSİ SORULARINI VEYA İLAVE FELSEFE/FELSEFE GRUBU SORULARINI CEVAPLANDIRMA DURUMU</a:t>
            </a:r>
            <a:endParaRPr lang="tr-TR" sz="2000" dirty="0"/>
          </a:p>
        </p:txBody>
      </p:sp>
      <p:sp>
        <p:nvSpPr>
          <p:cNvPr id="3" name="İçerik Yer Tutucusu 2"/>
          <p:cNvSpPr>
            <a:spLocks noGrp="1"/>
          </p:cNvSpPr>
          <p:nvPr>
            <p:ph idx="1"/>
          </p:nvPr>
        </p:nvSpPr>
        <p:spPr/>
        <p:txBody>
          <a:bodyPr/>
          <a:lstStyle/>
          <a:p>
            <a:r>
              <a:rPr lang="tr-TR" b="1" dirty="0" smtClean="0"/>
              <a:t>Adaylar </a:t>
            </a:r>
            <a:r>
              <a:rPr lang="tr-TR" b="1" dirty="0"/>
              <a:t>bu alanda, aşağıdaki seçeneklerden kendi öğrenimlerine uygun olanı kodu ile birlikte yazacaklardır. Bu bilgiler; MEB e-okul sisteminden de kontrol edilerek sistemdeki bilgiler doğrultusunda işlem yapılabilecektir. 1- Ortaöğretimde zorunlu Din Kültürü ve Ahlak Bilgisi dersi aldım. Ortaöğretimde, Din Kültürü ve Ahlak Bilgisi dersini almak zorunda olan tüm adaylar (İmam Hatip Okulları öğrencileri/mezunları dâhil), bu seçeneği ve (1) kodunu yazacaklardır. Bu seçeneği yazan adaylar, sınavda sadece Din Kültürü ve Ahlak Bilgisi sorularını cevaplayacak, ilave Felsefe/Felsefe Grubu sorularını cevaplamayacaktır. Bu durumdaki adaylar, ilave Felsefe/Felsefe Grubu sorularını cevaplasalar bile bu cevapları değerlendirmeye alınmayacaktır</a:t>
            </a:r>
            <a:r>
              <a:rPr lang="tr-TR" dirty="0"/>
              <a:t>.</a:t>
            </a:r>
          </a:p>
        </p:txBody>
      </p:sp>
    </p:spTree>
    <p:extLst>
      <p:ext uri="{BB962C8B-B14F-4D97-AF65-F5344CB8AC3E}">
        <p14:creationId xmlns:p14="http://schemas.microsoft.com/office/powerpoint/2010/main" val="1683340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878774" y="368134"/>
            <a:ext cx="10367157" cy="5795159"/>
          </a:xfrm>
          <a:prstGeom prst="rect">
            <a:avLst/>
          </a:prstGeom>
        </p:spPr>
      </p:pic>
    </p:spTree>
    <p:extLst>
      <p:ext uri="{BB962C8B-B14F-4D97-AF65-F5344CB8AC3E}">
        <p14:creationId xmlns:p14="http://schemas.microsoft.com/office/powerpoint/2010/main" val="1292894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769422" y="213757"/>
            <a:ext cx="9702141" cy="6353298"/>
          </a:xfrm>
          <a:prstGeom prst="rect">
            <a:avLst/>
          </a:prstGeom>
        </p:spPr>
      </p:pic>
    </p:spTree>
    <p:extLst>
      <p:ext uri="{BB962C8B-B14F-4D97-AF65-F5344CB8AC3E}">
        <p14:creationId xmlns:p14="http://schemas.microsoft.com/office/powerpoint/2010/main" val="245498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641268" y="439387"/>
            <a:ext cx="11139054" cy="6032665"/>
          </a:xfrm>
          <a:prstGeom prst="rect">
            <a:avLst/>
          </a:prstGeom>
        </p:spPr>
      </p:pic>
    </p:spTree>
    <p:extLst>
      <p:ext uri="{BB962C8B-B14F-4D97-AF65-F5344CB8AC3E}">
        <p14:creationId xmlns:p14="http://schemas.microsoft.com/office/powerpoint/2010/main" val="2859935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769423" y="875256"/>
            <a:ext cx="10082151" cy="5605152"/>
          </a:xfrm>
          <a:prstGeom prst="rect">
            <a:avLst/>
          </a:prstGeom>
        </p:spPr>
      </p:pic>
      <p:sp>
        <p:nvSpPr>
          <p:cNvPr id="3" name="Alt Başlık 2"/>
          <p:cNvSpPr>
            <a:spLocks noGrp="1"/>
          </p:cNvSpPr>
          <p:nvPr>
            <p:ph type="subTitle" idx="1"/>
          </p:nvPr>
        </p:nvSpPr>
        <p:spPr>
          <a:xfrm>
            <a:off x="2641189" y="288365"/>
            <a:ext cx="8915399" cy="1126283"/>
          </a:xfrm>
        </p:spPr>
        <p:txBody>
          <a:bodyPr>
            <a:normAutofit/>
          </a:bodyPr>
          <a:lstStyle/>
          <a:p>
            <a:pPr algn="ctr"/>
            <a:r>
              <a:rPr lang="tr-TR" sz="2500" b="1" dirty="0" smtClean="0"/>
              <a:t>BAŞARI SINIRI GETİRİLEN BÖLÜMLER</a:t>
            </a:r>
            <a:endParaRPr lang="tr-TR" sz="2500" b="1" dirty="0"/>
          </a:p>
        </p:txBody>
      </p:sp>
    </p:spTree>
    <p:extLst>
      <p:ext uri="{BB962C8B-B14F-4D97-AF65-F5344CB8AC3E}">
        <p14:creationId xmlns:p14="http://schemas.microsoft.com/office/powerpoint/2010/main" val="2857234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840674" y="902525"/>
            <a:ext cx="9203377" cy="4536374"/>
          </a:xfrm>
          <a:prstGeom prst="rect">
            <a:avLst/>
          </a:prstGeom>
        </p:spPr>
      </p:pic>
      <p:sp>
        <p:nvSpPr>
          <p:cNvPr id="3" name="Alt Başlık 2"/>
          <p:cNvSpPr>
            <a:spLocks noGrp="1"/>
          </p:cNvSpPr>
          <p:nvPr>
            <p:ph type="subTitle" idx="1"/>
          </p:nvPr>
        </p:nvSpPr>
        <p:spPr>
          <a:xfrm>
            <a:off x="2589213" y="5640779"/>
            <a:ext cx="8915399" cy="262883"/>
          </a:xfrm>
        </p:spPr>
        <p:txBody>
          <a:bodyPr>
            <a:normAutofit fontScale="77500" lnSpcReduction="20000"/>
          </a:bodyPr>
          <a:lstStyle/>
          <a:p>
            <a:endParaRPr lang="tr-TR" dirty="0"/>
          </a:p>
        </p:txBody>
      </p:sp>
    </p:spTree>
    <p:extLst>
      <p:ext uri="{BB962C8B-B14F-4D97-AF65-F5344CB8AC3E}">
        <p14:creationId xmlns:p14="http://schemas.microsoft.com/office/powerpoint/2010/main" val="1323403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227</TotalTime>
  <Words>440</Words>
  <Application>Microsoft Office PowerPoint</Application>
  <PresentationFormat>Geniş ekran</PresentationFormat>
  <Paragraphs>41</Paragraphs>
  <Slides>21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21</vt:i4>
      </vt:variant>
    </vt:vector>
  </HeadingPairs>
  <TitlesOfParts>
    <vt:vector size="25" baseType="lpstr">
      <vt:lpstr>Arial</vt:lpstr>
      <vt:lpstr>Century Gothic</vt:lpstr>
      <vt:lpstr>Wingdings 3</vt:lpstr>
      <vt:lpstr>Duman</vt:lpstr>
      <vt:lpstr>YKS PUANLARI NASIL HESAPLANIR?</vt:lpstr>
      <vt:lpstr>PowerPoint Sunusu</vt:lpstr>
      <vt:lpstr>PowerPoint Sunusu</vt:lpstr>
      <vt:lpstr>TYT SOSYAL BİLİMLER TESTİ İLE AYT SOSYAL BİLİMLER-2 TESTİNDE DİN KÜLTÜRÜ VE AHLAK BİLGİSİ SORULARINI VEYA İLAVE FELSEFE/FELSEFE GRUBU SORULARINI CEVAPLANDIRMA DURUMU</vt:lpstr>
      <vt:lpstr>PowerPoint Sunusu</vt:lpstr>
      <vt:lpstr>PowerPoint Sunusu</vt:lpstr>
      <vt:lpstr>PowerPoint Sunusu</vt:lpstr>
      <vt:lpstr>PowerPoint Sunusu</vt:lpstr>
      <vt:lpstr>PowerPoint Sunusu</vt:lpstr>
      <vt:lpstr>PowerPoint Sunusu</vt:lpstr>
      <vt:lpstr>LİSANS İÇİN</vt:lpstr>
      <vt:lpstr>YERLEŞTİRME PUANININ ÖRNEK ÜZERİNDEN HESAPLANMASI</vt:lpstr>
      <vt:lpstr>LİSANS YERLEŞTİRME PUANI NASIL HESAPLANIR?</vt:lpstr>
      <vt:lpstr>ÖSYM BİZDEN NE İSTER?</vt:lpstr>
      <vt:lpstr>PowerPoint Sunusu</vt:lpstr>
      <vt:lpstr>PowerPoint Sunusu</vt:lpstr>
      <vt:lpstr>BİR EFSANE ZOR SORULAR DAHA ÇOK PUAN GETİRİR Mİ?</vt:lpstr>
      <vt:lpstr>ÖRNEKLE SOMUTLAŞTIRALIM</vt:lpstr>
      <vt:lpstr>BUNU BİLMENİN BİZE NE FAYDASI OLACAK?</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YKS PUANLARI NASIL HESAPLANIR?</dc:title>
  <dc:creator>user</dc:creator>
  <cp:lastModifiedBy>user</cp:lastModifiedBy>
  <cp:revision>11</cp:revision>
  <dcterms:created xsi:type="dcterms:W3CDTF">2024-09-30T08:39:40Z</dcterms:created>
  <dcterms:modified xsi:type="dcterms:W3CDTF">2024-09-30T12:26:58Z</dcterms:modified>
</cp:coreProperties>
</file>