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74" r:id="rId9"/>
    <p:sldId id="273" r:id="rId10"/>
    <p:sldId id="272" r:id="rId11"/>
    <p:sldId id="271" r:id="rId12"/>
    <p:sldId id="270" r:id="rId13"/>
    <p:sldId id="269" r:id="rId14"/>
    <p:sldId id="267" r:id="rId15"/>
    <p:sldId id="268" r:id="rId16"/>
    <p:sldId id="266" r:id="rId17"/>
    <p:sldId id="265" r:id="rId18"/>
    <p:sldId id="264" r:id="rId19"/>
    <p:sldId id="275" r:id="rId20"/>
    <p:sldId id="276" r:id="rId21"/>
    <p:sldId id="278" r:id="rId22"/>
    <p:sldId id="277" r:id="rId23"/>
    <p:sldId id="279" r:id="rId24"/>
    <p:sldId id="280" r:id="rId25"/>
    <p:sldId id="281"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2910541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2678681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C4A8BB-12B6-4394-A221-BA0D5D704F5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99336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475995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C4A8BB-12B6-4394-A221-BA0D5D704F5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650893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1859903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3843873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288182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3104553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1883666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157863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1898591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603035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239965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290118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E2199C5-6D86-47E7-9913-EE47CDED2BB6}" type="datetimeFigureOut">
              <a:rPr lang="tr-TR" smtClean="0"/>
              <a:pPr/>
              <a:t>14.01.2025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422661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E2199C5-6D86-47E7-9913-EE47CDED2BB6}" type="datetimeFigureOut">
              <a:rPr lang="tr-TR" smtClean="0"/>
              <a:pPr/>
              <a:t>14.01.2025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CC4A8BB-12B6-4394-A221-BA0D5D704F51}" type="slidenum">
              <a:rPr lang="tr-TR" smtClean="0"/>
              <a:pPr/>
              <a:t>‹#›</a:t>
            </a:fld>
            <a:endParaRPr lang="tr-TR"/>
          </a:p>
        </p:txBody>
      </p:sp>
    </p:spTree>
    <p:extLst>
      <p:ext uri="{BB962C8B-B14F-4D97-AF65-F5344CB8AC3E}">
        <p14:creationId xmlns:p14="http://schemas.microsoft.com/office/powerpoint/2010/main" xmlns="" val="504395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ctr"/>
            <a:r>
              <a:rPr lang="tr-TR" sz="2000" dirty="0" smtClean="0"/>
              <a:t>LİSE ÖĞRENCİLERİNİN VELİLERİNE YÖNELİK YARIYIL TATİLİ REHBERİ</a:t>
            </a:r>
            <a:endParaRPr lang="tr-TR" sz="2000"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xmlns="" val="4188836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“Teknolojiyi Bilinçli Kullanan Üreten Nesiller” </a:t>
            </a:r>
          </a:p>
        </p:txBody>
      </p:sp>
      <p:sp>
        <p:nvSpPr>
          <p:cNvPr id="3" name="İçerik Yer Tutucusu 2"/>
          <p:cNvSpPr>
            <a:spLocks noGrp="1"/>
          </p:cNvSpPr>
          <p:nvPr>
            <p:ph idx="1"/>
          </p:nvPr>
        </p:nvSpPr>
        <p:spPr/>
        <p:txBody>
          <a:bodyPr/>
          <a:lstStyle/>
          <a:p>
            <a:pPr algn="just"/>
            <a:r>
              <a:rPr lang="tr-TR" dirty="0"/>
              <a:t>Teknoloji; hayatımızın her alanında aktif olarak </a:t>
            </a:r>
            <a:r>
              <a:rPr lang="tr-TR" dirty="0" err="1"/>
              <a:t>kullandığımız</a:t>
            </a:r>
            <a:r>
              <a:rPr lang="tr-TR" dirty="0"/>
              <a:t> bir unsur hâline gelmiştir. Çocuklarımızın fiziksel, bilişsel, duygusal ve sosyal gelişimlerini pek çok açıdan etkileyen teknoloji kullanımı; ebeveynler olarak bizlere de farklı sorumluluklar yüklemektedir. Teknolojinin yararlı ve zararlı etkilerinin farkında olmak, çocuklarımıza bilinçli teknoloji kullanımı konusunda rehberlik etmek bu sorumlulukların başında gelmektedir. Yarıyıl tatilinin başlamasıyla birlikte teknoloji kullanımındaki sınırlamalarda bazı aksaklıklar meydana gelebilir. Bu durum, çocuklarımızın dijital ortamlarda denetimsiz ve sınırsız zaman geçirmesine neden olabilir.</a:t>
            </a:r>
          </a:p>
        </p:txBody>
      </p:sp>
    </p:spTree>
    <p:extLst>
      <p:ext uri="{BB962C8B-B14F-4D97-AF65-F5344CB8AC3E}">
        <p14:creationId xmlns:p14="http://schemas.microsoft.com/office/powerpoint/2010/main" xmlns="" val="3594268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Yarıyıl Tatilinde Çocuğumuzun Teknolojiyi Bilinçli Kullanması İçin Neler Yapabiliriz? </a:t>
            </a:r>
          </a:p>
        </p:txBody>
      </p:sp>
      <p:sp>
        <p:nvSpPr>
          <p:cNvPr id="3" name="İçerik Yer Tutucusu 2"/>
          <p:cNvSpPr>
            <a:spLocks noGrp="1"/>
          </p:cNvSpPr>
          <p:nvPr>
            <p:ph idx="1"/>
          </p:nvPr>
        </p:nvSpPr>
        <p:spPr/>
        <p:txBody>
          <a:bodyPr>
            <a:noAutofit/>
          </a:bodyPr>
          <a:lstStyle/>
          <a:p>
            <a:r>
              <a:rPr lang="tr-TR" sz="1300" dirty="0"/>
              <a:t>Teknolojinin nasıl ve ne kadar kullanılacağı hususunda ortak kararlar alalım</a:t>
            </a:r>
            <a:r>
              <a:rPr lang="tr-TR" sz="1300" dirty="0" smtClean="0"/>
              <a:t>.</a:t>
            </a:r>
          </a:p>
          <a:p>
            <a:r>
              <a:rPr lang="tr-TR" sz="1300" dirty="0" smtClean="0"/>
              <a:t> </a:t>
            </a:r>
            <a:r>
              <a:rPr lang="tr-TR" sz="1300" dirty="0"/>
              <a:t>• Teknoloji kullanımını yasaklamak yerine, dijital cihazları bilinçli kullanmayla ilgili bilgi sahibi olalım. </a:t>
            </a:r>
            <a:endParaRPr lang="tr-TR" sz="1300" dirty="0" smtClean="0"/>
          </a:p>
          <a:p>
            <a:r>
              <a:rPr lang="tr-TR" sz="1300" dirty="0" smtClean="0"/>
              <a:t>• </a:t>
            </a:r>
            <a:r>
              <a:rPr lang="tr-TR" sz="1300" dirty="0"/>
              <a:t>Teknolojiyi bilinçli kullanmak, teknolojiden tamamen soyutlanmak demek değildir. Sınırlı, güvenli ve verimli kullanım konusunda rehberlik ederek gelişimlerine katkı sunalım</a:t>
            </a:r>
            <a:r>
              <a:rPr lang="tr-TR" sz="1300" dirty="0" smtClean="0"/>
              <a:t>.</a:t>
            </a:r>
          </a:p>
          <a:p>
            <a:r>
              <a:rPr lang="tr-TR" sz="1300" dirty="0" smtClean="0"/>
              <a:t> </a:t>
            </a:r>
            <a:r>
              <a:rPr lang="tr-TR" sz="1300" dirty="0"/>
              <a:t>• Teknolojiyi bilinçli kullandıklarında onları takdir edelim. </a:t>
            </a:r>
            <a:endParaRPr lang="tr-TR" sz="1300" dirty="0" smtClean="0"/>
          </a:p>
          <a:p>
            <a:r>
              <a:rPr lang="tr-TR" sz="1300" dirty="0" smtClean="0"/>
              <a:t>• </a:t>
            </a:r>
            <a:r>
              <a:rPr lang="tr-TR" sz="1300" dirty="0"/>
              <a:t>Arkadaşlarıyla sadece teknolojik aygıtlar üzerinden değil, yüz yüze iletişim kurmasını teşvik edelim. </a:t>
            </a:r>
            <a:endParaRPr lang="tr-TR" sz="1300" dirty="0" smtClean="0"/>
          </a:p>
          <a:p>
            <a:r>
              <a:rPr lang="tr-TR" sz="1300" dirty="0" smtClean="0"/>
              <a:t>• </a:t>
            </a:r>
            <a:r>
              <a:rPr lang="tr-TR" sz="1300" dirty="0"/>
              <a:t>Eğer çalışan anne-baba isek yarıyıl tatili sürecini çocuklarımızla geçiremeyebiliriz. İş dışındaki vaktimizi ekrandan bağımsız, birlikte kaliteli aktiviteler yaparak değerlendirelim. </a:t>
            </a:r>
            <a:endParaRPr lang="tr-TR" sz="1300" dirty="0" smtClean="0"/>
          </a:p>
          <a:p>
            <a:r>
              <a:rPr lang="tr-TR" sz="1300" dirty="0" smtClean="0"/>
              <a:t>• </a:t>
            </a:r>
            <a:r>
              <a:rPr lang="tr-TR" sz="1300" dirty="0"/>
              <a:t>Dijital teknolojinin riskleri, bu konuda alınabilecek önlemler ile ilgili bilgi sahibi olalım ve çocuklarımıza bilgi verelim</a:t>
            </a:r>
            <a:r>
              <a:rPr lang="tr-TR" sz="1300" dirty="0" smtClean="0"/>
              <a:t>.</a:t>
            </a:r>
          </a:p>
          <a:p>
            <a:r>
              <a:rPr lang="tr-TR" sz="1300" dirty="0" smtClean="0"/>
              <a:t> </a:t>
            </a:r>
            <a:r>
              <a:rPr lang="tr-TR" sz="1300" dirty="0"/>
              <a:t>• Riskleri en aza indirmek için güvenlik tedbirleri alalım, internet için güvenlik filtreleri kullanalım ve bunları neden kullandığımızı çocuklarımıza açıklayalım. </a:t>
            </a:r>
            <a:endParaRPr lang="tr-TR" sz="1300" dirty="0" smtClean="0"/>
          </a:p>
          <a:p>
            <a:r>
              <a:rPr lang="tr-TR" sz="1300" dirty="0" smtClean="0"/>
              <a:t>• </a:t>
            </a:r>
            <a:r>
              <a:rPr lang="tr-TR" sz="1300" dirty="0"/>
              <a:t>Sosyal medya mahremiyeti konusunda çocuklarımızı bilgilendirelim. Kişisel bilgilerin ve şifrelerin gizliliğinin önemini vurgulayalım. </a:t>
            </a:r>
            <a:endParaRPr lang="tr-TR" sz="1300" dirty="0" smtClean="0"/>
          </a:p>
          <a:p>
            <a:r>
              <a:rPr lang="tr-TR" sz="1300" dirty="0" smtClean="0"/>
              <a:t>• </a:t>
            </a:r>
            <a:r>
              <a:rPr lang="tr-TR" sz="1300" dirty="0"/>
              <a:t>Siber zorbalık konusunda bilgi sahibi olalım. Çocuklarımızla bu konuda konuşarak oluşabilecek sorunların önüne geçelim. </a:t>
            </a:r>
            <a:endParaRPr lang="tr-TR" sz="1300" dirty="0" smtClean="0"/>
          </a:p>
          <a:p>
            <a:r>
              <a:rPr lang="tr-TR" sz="1300" dirty="0" smtClean="0"/>
              <a:t>• </a:t>
            </a:r>
            <a:r>
              <a:rPr lang="tr-TR" sz="1300" dirty="0"/>
              <a:t>Bizler de teknolojiyi bilinçli kullanmaya özen göstererek iyi bir model olalım. </a:t>
            </a:r>
            <a:endParaRPr lang="tr-TR" sz="1300" dirty="0" smtClean="0"/>
          </a:p>
          <a:p>
            <a:r>
              <a:rPr lang="tr-TR" sz="1300" dirty="0" smtClean="0"/>
              <a:t>• </a:t>
            </a:r>
            <a:r>
              <a:rPr lang="tr-TR" sz="1300" dirty="0"/>
              <a:t>Tüm çabalarımıza rağmen problemli bir teknoloji kullanımı gözlemliyorsak altında yatan sebeplere odaklanalım, gerekirse destek alalım</a:t>
            </a:r>
          </a:p>
        </p:txBody>
      </p:sp>
    </p:spTree>
    <p:extLst>
      <p:ext uri="{BB962C8B-B14F-4D97-AF65-F5344CB8AC3E}">
        <p14:creationId xmlns:p14="http://schemas.microsoft.com/office/powerpoint/2010/main" xmlns="" val="1609803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500" dirty="0"/>
              <a:t>Okul Başarısını ve Motivasyonunu Arttırmada Ailenin Rolü </a:t>
            </a:r>
            <a:br>
              <a:rPr lang="tr-TR" sz="2500" dirty="0"/>
            </a:br>
            <a:r>
              <a:rPr lang="tr-TR" sz="2500" dirty="0"/>
              <a:t>Çocuğun Başarısı Sizin </a:t>
            </a:r>
            <a:r>
              <a:rPr lang="tr-TR" sz="2500" dirty="0" smtClean="0"/>
              <a:t>Başarınız</a:t>
            </a:r>
            <a:endParaRPr lang="tr-TR" sz="2500" dirty="0"/>
          </a:p>
        </p:txBody>
      </p:sp>
      <p:sp>
        <p:nvSpPr>
          <p:cNvPr id="3" name="İçerik Yer Tutucusu 2"/>
          <p:cNvSpPr>
            <a:spLocks noGrp="1"/>
          </p:cNvSpPr>
          <p:nvPr>
            <p:ph idx="1"/>
          </p:nvPr>
        </p:nvSpPr>
        <p:spPr/>
        <p:txBody>
          <a:bodyPr/>
          <a:lstStyle/>
          <a:p>
            <a:pPr algn="just"/>
            <a:r>
              <a:rPr lang="tr-TR" dirty="0"/>
              <a:t>Okul başarısını etkileyen unsurlardan en önemlisi aile faktörüdür. Zaman zaman farkında olmadan ya da çok iyi niyetlerle gösterdiğimiz tutumlar; çocuğumuzun kendine olan güvenini zedeleyebilmekte, kaygı düzeyini artırmakta, dolayısıyla başarısını olumsuz yönde etkileyebilmektedir. Bu durum da onun başarma isteğini, hevesini ve motivasyonunu düşürebilmektedir.</a:t>
            </a:r>
          </a:p>
        </p:txBody>
      </p:sp>
    </p:spTree>
    <p:extLst>
      <p:ext uri="{BB962C8B-B14F-4D97-AF65-F5344CB8AC3E}">
        <p14:creationId xmlns:p14="http://schemas.microsoft.com/office/powerpoint/2010/main" xmlns="" val="1951845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500" dirty="0"/>
              <a:t>Çocuğumuzun Başarısını ve Motivasyonunu Artırmak İçin Yarıyıl Tatilinde Neler Yapabiliriz?</a:t>
            </a:r>
          </a:p>
        </p:txBody>
      </p:sp>
      <p:sp>
        <p:nvSpPr>
          <p:cNvPr id="3" name="İçerik Yer Tutucusu 2"/>
          <p:cNvSpPr>
            <a:spLocks noGrp="1"/>
          </p:cNvSpPr>
          <p:nvPr>
            <p:ph idx="1"/>
          </p:nvPr>
        </p:nvSpPr>
        <p:spPr/>
        <p:txBody>
          <a:bodyPr>
            <a:noAutofit/>
          </a:bodyPr>
          <a:lstStyle/>
          <a:p>
            <a:r>
              <a:rPr lang="tr-TR" sz="1300" dirty="0"/>
              <a:t>Öncelikle çocuğumuza olan sevgimizin herhangi bir başarıya bağlı olmadığını, onu her zaman koşulsuz seveceğimizi söyleyelim ve gösterelim. </a:t>
            </a:r>
            <a:endParaRPr lang="tr-TR" sz="1300" dirty="0" smtClean="0"/>
          </a:p>
          <a:p>
            <a:r>
              <a:rPr lang="tr-TR" sz="1300" dirty="0" smtClean="0"/>
              <a:t>• </a:t>
            </a:r>
            <a:r>
              <a:rPr lang="tr-TR" sz="1300" dirty="0"/>
              <a:t>Gerçekçi ve ulaşılabilir hedefler belirleyebilmesi için tecrübelerimizle destek olalım. </a:t>
            </a:r>
            <a:endParaRPr lang="tr-TR" sz="1300" dirty="0" smtClean="0"/>
          </a:p>
          <a:p>
            <a:r>
              <a:rPr lang="tr-TR" sz="1300" dirty="0" smtClean="0"/>
              <a:t>• </a:t>
            </a:r>
            <a:r>
              <a:rPr lang="tr-TR" sz="1300" dirty="0"/>
              <a:t>Yarıyıl tatilinde dinlenmeye önem verelim. Yeterince dinlendikten sonra çok yorucu olmayacak bir ders çalışma programı hazırlaması için çocuğumuzu teşvik edelim ve uygun bir çalışma ortamı hazırlayalım. Sürekli “DERS ÇALIŞ.” ikazında bulunmanın onu çalışmaktan uzaklaştırabileceğini unutmayalım. </a:t>
            </a:r>
            <a:endParaRPr lang="tr-TR" sz="1300" dirty="0" smtClean="0"/>
          </a:p>
          <a:p>
            <a:r>
              <a:rPr lang="tr-TR" sz="1300" dirty="0" smtClean="0"/>
              <a:t>• </a:t>
            </a:r>
            <a:r>
              <a:rPr lang="tr-TR" sz="1300" dirty="0"/>
              <a:t>Mükemmeliyetçi beklentiler yerine, yapabileceklerinin en iyisini yapması için motive edelim. </a:t>
            </a:r>
            <a:endParaRPr lang="tr-TR" sz="1300" dirty="0" smtClean="0"/>
          </a:p>
          <a:p>
            <a:r>
              <a:rPr lang="tr-TR" sz="1300" dirty="0" smtClean="0"/>
              <a:t>• </a:t>
            </a:r>
            <a:r>
              <a:rPr lang="tr-TR" sz="1300" dirty="0"/>
              <a:t>Eleştirmek yerine, olumlu yanlarını ve çabalarını fark edip takdir edelim. </a:t>
            </a:r>
            <a:endParaRPr lang="tr-TR" sz="1300" dirty="0" smtClean="0"/>
          </a:p>
          <a:p>
            <a:r>
              <a:rPr lang="tr-TR" sz="1300" dirty="0" smtClean="0"/>
              <a:t>• </a:t>
            </a:r>
            <a:r>
              <a:rPr lang="tr-TR" sz="1300" dirty="0"/>
              <a:t>Ailede sevgi ve huzur ortamını korumaya çalışalım. Unutmayalım ki çocuklarımızın başarısında “aile içi huzur” çok önemlidir. </a:t>
            </a:r>
            <a:endParaRPr lang="tr-TR" sz="1300" dirty="0" smtClean="0"/>
          </a:p>
          <a:p>
            <a:r>
              <a:rPr lang="tr-TR" sz="1300" dirty="0" smtClean="0"/>
              <a:t>• </a:t>
            </a:r>
            <a:r>
              <a:rPr lang="tr-TR" sz="1300" dirty="0"/>
              <a:t>Çocuğumuza yeterince zaman ayıralım, her konuyu okul ve derslerle ilişkilendirmemeye gayret gösterelim. </a:t>
            </a:r>
            <a:endParaRPr lang="tr-TR" sz="1300" dirty="0" smtClean="0"/>
          </a:p>
          <a:p>
            <a:r>
              <a:rPr lang="tr-TR" sz="1300" dirty="0" smtClean="0"/>
              <a:t>• </a:t>
            </a:r>
            <a:r>
              <a:rPr lang="tr-TR" sz="1300" dirty="0"/>
              <a:t>Başkalarıyla kıyaslamak yerine ona inandığımızı hissettirelim. </a:t>
            </a:r>
            <a:endParaRPr lang="tr-TR" sz="1300" dirty="0" smtClean="0"/>
          </a:p>
          <a:p>
            <a:r>
              <a:rPr lang="tr-TR" sz="1300" dirty="0" smtClean="0"/>
              <a:t>• </a:t>
            </a:r>
            <a:r>
              <a:rPr lang="tr-TR" sz="1300" dirty="0"/>
              <a:t>Özellikle ergenlik çağında, başarı üzerinde arkadaşlık etkisi çok fazla olduğu için arkadaşlarını tanımaya gayret gösterelim. </a:t>
            </a:r>
            <a:endParaRPr lang="tr-TR" sz="1300" dirty="0" smtClean="0"/>
          </a:p>
          <a:p>
            <a:r>
              <a:rPr lang="tr-TR" sz="1300" dirty="0" smtClean="0"/>
              <a:t>• </a:t>
            </a:r>
            <a:r>
              <a:rPr lang="tr-TR" sz="1300" dirty="0"/>
              <a:t>Akran öğrenmesi en etkili öğrenme yöntemlerinden biridir. Arkadaşlarını eve davet etmesini teşvik ederek birlikte öğrenmeleri için fırsat oluşturalım. • Beslenmesine, egzersiz yapmasına, uykusuna ve sağlığına dikkat edelim.</a:t>
            </a:r>
          </a:p>
        </p:txBody>
      </p:sp>
    </p:spTree>
    <p:extLst>
      <p:ext uri="{BB962C8B-B14F-4D97-AF65-F5344CB8AC3E}">
        <p14:creationId xmlns:p14="http://schemas.microsoft.com/office/powerpoint/2010/main" xmlns="" val="2248660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Üniversiteye Hazırlık Sürecinde </a:t>
            </a:r>
            <a:r>
              <a:rPr lang="tr-TR" dirty="0"/>
              <a:t>Aile </a:t>
            </a:r>
            <a:br>
              <a:rPr lang="tr-TR" dirty="0"/>
            </a:br>
            <a:r>
              <a:rPr lang="tr-TR" dirty="0"/>
              <a:t>“Destekle, Başarıya Yol Aç!”</a:t>
            </a:r>
          </a:p>
        </p:txBody>
      </p:sp>
      <p:sp>
        <p:nvSpPr>
          <p:cNvPr id="3" name="İçerik Yer Tutucusu 2"/>
          <p:cNvSpPr>
            <a:spLocks noGrp="1"/>
          </p:cNvSpPr>
          <p:nvPr>
            <p:ph idx="1"/>
          </p:nvPr>
        </p:nvSpPr>
        <p:spPr/>
        <p:txBody>
          <a:bodyPr/>
          <a:lstStyle/>
          <a:p>
            <a:pPr algn="just"/>
            <a:r>
              <a:rPr lang="tr-TR" dirty="0"/>
              <a:t>Sınavlara hazırlık süreci sadece çocukları değil aileleri de etkilemektedir. Ebeveynlerin çocuklarıyla kurduğu ilişkiler, onların akademik ve sosyal </a:t>
            </a:r>
            <a:r>
              <a:rPr lang="tr-TR" dirty="0" smtClean="0"/>
              <a:t>gelişimlerini </a:t>
            </a:r>
            <a:r>
              <a:rPr lang="tr-TR" dirty="0"/>
              <a:t>olumlu ya da olumsuz yönde etkileyebilmektedir. Çocuklar; sınavlara hazırlık sürecinde sınav stresi, duygusal iniş çıkışlar, gelecek kaygısı vb. durumlar yaşayabilir. Böyle durumlarda anne ve babanın ortaya koyacağı olumlu yaklaşımlar, çocuklara olası problemlerle başa çıkmalarında yardımcı olabilir</a:t>
            </a:r>
          </a:p>
        </p:txBody>
      </p:sp>
    </p:spTree>
    <p:extLst>
      <p:ext uri="{BB962C8B-B14F-4D97-AF65-F5344CB8AC3E}">
        <p14:creationId xmlns:p14="http://schemas.microsoft.com/office/powerpoint/2010/main" xmlns="" val="374474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Sınava Hazırlanan Çocuğumuza Yarıyıl Tatili Sürecinde Nasıl Yardımcı Olabiliriz?</a:t>
            </a:r>
          </a:p>
        </p:txBody>
      </p:sp>
      <p:sp>
        <p:nvSpPr>
          <p:cNvPr id="3" name="İçerik Yer Tutucusu 2"/>
          <p:cNvSpPr>
            <a:spLocks noGrp="1"/>
          </p:cNvSpPr>
          <p:nvPr>
            <p:ph idx="1"/>
          </p:nvPr>
        </p:nvSpPr>
        <p:spPr/>
        <p:txBody>
          <a:bodyPr>
            <a:normAutofit lnSpcReduction="10000"/>
          </a:bodyPr>
          <a:lstStyle/>
          <a:p>
            <a:r>
              <a:rPr lang="tr-TR" dirty="0"/>
              <a:t>Yarıyıl tatilinde yapacağımız aile toplantısında sınava hazırlık süreciyle ilgili gerekli kararları birlikte alalım. Çocuklarımızın bizden beklentilerini dinleyelim. • Yarıyıl tatili süresi boyunca sadece ders çalışmalarını beklemeyelim. </a:t>
            </a:r>
            <a:endParaRPr lang="tr-TR" dirty="0" smtClean="0"/>
          </a:p>
          <a:p>
            <a:r>
              <a:rPr lang="tr-TR" dirty="0" smtClean="0"/>
              <a:t>• </a:t>
            </a:r>
            <a:r>
              <a:rPr lang="tr-TR" dirty="0"/>
              <a:t>Sınavlara hazırlık, zorlu bir mücadeleyi gerektirir. Bu süreçte sınav sonucu ne olursa olsun her zaman onların yanında olduğumuzu hissettirelim. </a:t>
            </a:r>
            <a:endParaRPr lang="tr-TR" dirty="0" smtClean="0"/>
          </a:p>
          <a:p>
            <a:r>
              <a:rPr lang="tr-TR" dirty="0" smtClean="0"/>
              <a:t>• </a:t>
            </a:r>
            <a:r>
              <a:rPr lang="tr-TR" dirty="0"/>
              <a:t>Ders çalışma gayretini önemseyelim. Eksikleri büyütüp sorun hâline getirmeyelim. Eksiklerini telafi edebilmesi için beraber neler yapılabileceğimizi gözden geçirelim. </a:t>
            </a:r>
            <a:endParaRPr lang="tr-TR" dirty="0" smtClean="0"/>
          </a:p>
          <a:p>
            <a:r>
              <a:rPr lang="tr-TR" dirty="0" smtClean="0"/>
              <a:t>• </a:t>
            </a:r>
            <a:r>
              <a:rPr lang="tr-TR" dirty="0"/>
              <a:t>Uyku ve beslenme düzenlerine dikkat edelim. </a:t>
            </a:r>
            <a:endParaRPr lang="tr-TR" dirty="0" smtClean="0"/>
          </a:p>
          <a:p>
            <a:r>
              <a:rPr lang="tr-TR" dirty="0" smtClean="0"/>
              <a:t>• </a:t>
            </a:r>
            <a:r>
              <a:rPr lang="tr-TR" dirty="0"/>
              <a:t>Güçlü olduğu yönlerini takdir edelim, özgüvenlerini destekleyelim. </a:t>
            </a:r>
            <a:endParaRPr lang="tr-TR" dirty="0" smtClean="0"/>
          </a:p>
          <a:p>
            <a:r>
              <a:rPr lang="tr-TR" dirty="0" smtClean="0"/>
              <a:t>• </a:t>
            </a:r>
            <a:r>
              <a:rPr lang="tr-TR" dirty="0"/>
              <a:t>Eksik olduğu yönlerini telafi edebilmesi için yararlanabileceği kaynaklarla (OGM Materyal, ÖDS, EBA vb.) ilgili farkındalıklarını artıralım. </a:t>
            </a:r>
          </a:p>
        </p:txBody>
      </p:sp>
    </p:spTree>
    <p:extLst>
      <p:ext uri="{BB962C8B-B14F-4D97-AF65-F5344CB8AC3E}">
        <p14:creationId xmlns:p14="http://schemas.microsoft.com/office/powerpoint/2010/main" xmlns="" val="145171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t>• Sağlık sorunları, sınava hazırlık sürecini olumsuz etkileyebilir. Gerekli durumlarda çocuklarımızın sağlık kontrollerini yaptıralım. </a:t>
            </a:r>
            <a:endParaRPr lang="tr-TR" dirty="0" smtClean="0"/>
          </a:p>
          <a:p>
            <a:pPr algn="just"/>
            <a:r>
              <a:rPr lang="tr-TR" dirty="0" smtClean="0"/>
              <a:t>• </a:t>
            </a:r>
            <a:r>
              <a:rPr lang="tr-TR" dirty="0"/>
              <a:t>Her insanın yeteneklerinin sınırı vardır. Çocuklarımızı, sınırlarının üstünde zorlamayalım; ulaşamayacağı hedefler konusunda ısrarcı olmayalım</a:t>
            </a:r>
            <a:r>
              <a:rPr lang="tr-TR" dirty="0" smtClean="0"/>
              <a:t>.</a:t>
            </a:r>
          </a:p>
          <a:p>
            <a:pPr algn="just"/>
            <a:r>
              <a:rPr lang="tr-TR" dirty="0" smtClean="0"/>
              <a:t> </a:t>
            </a:r>
            <a:r>
              <a:rPr lang="tr-TR" dirty="0"/>
              <a:t>• Çocuklarımıza yönelik davranışlarımızda tutarlı olalım. </a:t>
            </a:r>
            <a:endParaRPr lang="tr-TR" dirty="0" smtClean="0"/>
          </a:p>
          <a:p>
            <a:pPr algn="just"/>
            <a:r>
              <a:rPr lang="tr-TR" dirty="0" smtClean="0"/>
              <a:t>• </a:t>
            </a:r>
            <a:r>
              <a:rPr lang="tr-TR" dirty="0"/>
              <a:t>Teknolojik araçları bilinçli kullanması için anlaşma yapalım. </a:t>
            </a:r>
            <a:endParaRPr lang="tr-TR" dirty="0" smtClean="0"/>
          </a:p>
          <a:p>
            <a:pPr algn="just"/>
            <a:r>
              <a:rPr lang="tr-TR" dirty="0" smtClean="0"/>
              <a:t>• </a:t>
            </a:r>
            <a:r>
              <a:rPr lang="tr-TR" dirty="0"/>
              <a:t>Çocuğumuzun dinlenmesi ve diğer etkinliklere (sinema, spor, tiyatro vb.) zaman ayırması için destek olalım. Ders dışı aktivitelerine de değer verdiğimizi fark etmesini sağlayalım. </a:t>
            </a:r>
            <a:endParaRPr lang="tr-TR" dirty="0" smtClean="0"/>
          </a:p>
          <a:p>
            <a:pPr algn="just"/>
            <a:r>
              <a:rPr lang="tr-TR" dirty="0" smtClean="0"/>
              <a:t>• </a:t>
            </a:r>
            <a:r>
              <a:rPr lang="tr-TR" dirty="0"/>
              <a:t>Ebeveynlerin kaygısı çocuklarına yansıyabilir. Bu nedenle sınavla ilgili aşırı stres ve kaygımızı çocuklara yansıtmamaya gayret gösterelim. </a:t>
            </a:r>
            <a:endParaRPr lang="tr-TR" dirty="0" smtClean="0"/>
          </a:p>
          <a:p>
            <a:pPr algn="just"/>
            <a:r>
              <a:rPr lang="tr-TR" dirty="0" smtClean="0"/>
              <a:t>• </a:t>
            </a:r>
            <a:r>
              <a:rPr lang="tr-TR" dirty="0"/>
              <a:t>Sınavlara hazırlık sürecinde okul rehberlik servisinden destek alabileceğimizin bilincinde olalım. </a:t>
            </a:r>
          </a:p>
        </p:txBody>
      </p:sp>
    </p:spTree>
    <p:extLst>
      <p:ext uri="{BB962C8B-B14F-4D97-AF65-F5344CB8AC3E}">
        <p14:creationId xmlns:p14="http://schemas.microsoft.com/office/powerpoint/2010/main" xmlns="" val="3922483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ÜNİVERSİTE HAZIRLIK SÜRECİNDE EBEVEYN OLMAK</a:t>
            </a:r>
          </a:p>
        </p:txBody>
      </p:sp>
      <p:sp>
        <p:nvSpPr>
          <p:cNvPr id="3" name="İçerik Yer Tutucusu 2"/>
          <p:cNvSpPr>
            <a:spLocks noGrp="1"/>
          </p:cNvSpPr>
          <p:nvPr>
            <p:ph idx="1"/>
          </p:nvPr>
        </p:nvSpPr>
        <p:spPr/>
        <p:txBody>
          <a:bodyPr>
            <a:normAutofit fontScale="92500" lnSpcReduction="20000"/>
          </a:bodyPr>
          <a:lstStyle/>
          <a:p>
            <a:pPr algn="just"/>
            <a:r>
              <a:rPr lang="tr-TR" dirty="0"/>
              <a:t>Üniversiteye hazırlık süreci sadece çocuğun değil tüm ailenin hayatını etkisi altına alan bir dönemdir. Bu heyecan verici ve zorlu dönemde çocuklar, bir geminin kaptanı gibi önemli bir görev üstlenirler. Kaptanın gemiyi güvenli bir şekilde limana ulaştırabilmek için sorumluluk taşıması gibi çocuklar da hayallerindeki limana ulaşabilmek için sorumluluk </a:t>
            </a:r>
            <a:r>
              <a:rPr lang="tr-TR" dirty="0" smtClean="0"/>
              <a:t>almalıdırlar</a:t>
            </a:r>
            <a:r>
              <a:rPr lang="tr-TR" dirty="0"/>
              <a:t>. Ebeveynler ise bu yolculukta kaptanın en büyük destekçileri olurlar. Sınava hazırlanan çocuk için ailesi, arkadaşları, yakın çevresi bu sürecin bir parçasıdır. Çocuğun yaşamında etkili olan bu bireylerin birbirleri ile kurdukları iletişim dengesi onun için oldukça önemlidir. Bir yandan çocuk için arkadaşları ile zaman geçirmek, ders dışı aktiviteler yapmak daha ilgi çekici gelirken bir yandan da geleceği için sınavlara hazırlanması gerekmektedir. Bazen bu durum çocuğun kendisini sıkışmış hissetmesine, kaygısının artmasına ve ailesi ya da akranları ile iletişim sorunları yaşamasına neden olabilir. Ebeveynler için çocuklarının üniversiteye hazırlık süreci farklı duyguları içerisinde barındırabilir. Ebeveynler bu süreçte zaman zaman heyecanlı, stresli, meraklı ve endişeli olabilirler. Ebeveynler, çocuklarına nasıl destek olabileceklerine karar veremeyebilirler. Bu durumda da kaygılanmaları oldukça doğaldır. </a:t>
            </a:r>
          </a:p>
        </p:txBody>
      </p:sp>
    </p:spTree>
    <p:extLst>
      <p:ext uri="{BB962C8B-B14F-4D97-AF65-F5344CB8AC3E}">
        <p14:creationId xmlns:p14="http://schemas.microsoft.com/office/powerpoint/2010/main" xmlns="" val="3086736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VERİMLİ DERS ÇALIŞMAYA YÖNELİK EBEVEYNLERE ÖNERİLER</a:t>
            </a:r>
          </a:p>
        </p:txBody>
      </p:sp>
      <p:sp>
        <p:nvSpPr>
          <p:cNvPr id="3" name="İçerik Yer Tutucusu 2"/>
          <p:cNvSpPr>
            <a:spLocks noGrp="1"/>
          </p:cNvSpPr>
          <p:nvPr>
            <p:ph idx="1"/>
          </p:nvPr>
        </p:nvSpPr>
        <p:spPr/>
        <p:txBody>
          <a:bodyPr>
            <a:noAutofit/>
          </a:bodyPr>
          <a:lstStyle/>
          <a:p>
            <a:r>
              <a:rPr lang="tr-TR" dirty="0"/>
              <a:t>Verimli Ders Çalışma ve Ailenin Rolü </a:t>
            </a:r>
            <a:endParaRPr lang="tr-TR" dirty="0" smtClean="0"/>
          </a:p>
          <a:p>
            <a:r>
              <a:rPr lang="tr-TR" dirty="0" smtClean="0"/>
              <a:t>Çocukların </a:t>
            </a:r>
            <a:r>
              <a:rPr lang="tr-TR" dirty="0"/>
              <a:t>verimli ders çalışma yollarını bilmesi, başarısı için gereklidir. Ders çalışmaya başlamadan önce plan yapmak, o ders için doğru teknikleri kullanmak ve zamanı etkili kullanmak verimli ders çalışmanın önemli noktalarıdır. Çocukların çalışma alışkanlıklarının geliştirilmesinde ebeveynlerin evde uygulayabilecekleri bazı davranışlar: </a:t>
            </a:r>
            <a:endParaRPr lang="tr-TR" dirty="0" smtClean="0"/>
          </a:p>
          <a:p>
            <a:r>
              <a:rPr lang="tr-TR" dirty="0" smtClean="0"/>
              <a:t>• </a:t>
            </a:r>
            <a:r>
              <a:rPr lang="tr-TR" dirty="0"/>
              <a:t>Ebeveynler çocuklarının günlük etkinlikleri, ne kadar ders çalışacakları, ders dışı aktivitelerinin planlamaları konularında çocukları ile konuşabilirler. </a:t>
            </a:r>
            <a:endParaRPr lang="tr-TR" dirty="0" smtClean="0"/>
          </a:p>
          <a:p>
            <a:r>
              <a:rPr lang="tr-TR" dirty="0" smtClean="0"/>
              <a:t>• </a:t>
            </a:r>
            <a:r>
              <a:rPr lang="tr-TR" dirty="0"/>
              <a:t>Çocuğun çalışma alanı ile ilgili sıklıkla çocuğu uyarmak yerine, çalışma düzeninin nasıl olacağı ile ilgili ortak karar alınabilir. Ebeveynin dağınık bulduğu ortam çocuk için düzenli olabilir ve çocuk o düzenin içerisinde daha rahat çalışabilir. Bu nedenle çocuğa çalışma ortamını düzenleme fırsatı verilebilir. Bu uygulama ebeveynlerin çocukları tamamen özgür bırakması gerektiği anlamına gelmez, ortak bir kural belirlenmesi gerektiğini ifade eder. </a:t>
            </a:r>
            <a:endParaRPr lang="tr-TR" dirty="0" smtClean="0"/>
          </a:p>
          <a:p>
            <a:r>
              <a:rPr lang="tr-TR" dirty="0" smtClean="0"/>
              <a:t>• </a:t>
            </a:r>
            <a:r>
              <a:rPr lang="tr-TR" dirty="0"/>
              <a:t>Teknolojinin kullanımı verimli çalışma düzenini etkileyen en önemli faktörlerden biridir. Bu nedenle çocuğun tablet, telefon, televizyon, oyun konsolları gibi teknolojik cihazların doğru kullanımı özendirilebilir.</a:t>
            </a:r>
          </a:p>
        </p:txBody>
      </p:sp>
    </p:spTree>
    <p:extLst>
      <p:ext uri="{BB962C8B-B14F-4D97-AF65-F5344CB8AC3E}">
        <p14:creationId xmlns:p14="http://schemas.microsoft.com/office/powerpoint/2010/main" xmlns="" val="848290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r>
              <a:rPr lang="tr-TR" dirty="0"/>
              <a:t>Unutulmamalıdır ki verimli ders çalışma bir takım oyunudur ve ebeveynler de bu takımın bir parçasıdır. Her ne kadar ders çalışmak çocuğun sorumluluğunda olsa da bunu daha verimli hâle getirecek bir takım vardır ve ebeveynlerin de olumlu bir aile iklimi sunması gerekmektedir. </a:t>
            </a:r>
            <a:endParaRPr lang="tr-TR" dirty="0" smtClean="0"/>
          </a:p>
          <a:p>
            <a:r>
              <a:rPr lang="tr-TR" dirty="0" smtClean="0"/>
              <a:t>• </a:t>
            </a:r>
            <a:r>
              <a:rPr lang="tr-TR" dirty="0"/>
              <a:t>Çocuklar değer gördüğü, sevildiği, fikirlerine saygı duyulduğu ortamlarda kendilerini daha rahat hisseder, </a:t>
            </a:r>
            <a:r>
              <a:rPr lang="tr-TR" dirty="0" smtClean="0"/>
              <a:t>kaygıları </a:t>
            </a:r>
            <a:r>
              <a:rPr lang="tr-TR" dirty="0"/>
              <a:t>azalır ve ders başarıları artar. Huzurlu ve mutlu bir aile ortamına sahip çocuklar; kendine daha çok güvenen, sorunları çözmek için sorumluluk alabilen, başarısızlığı durumunda nedenlerini araştırarak mantıklı çözümler bulabilen bireyler olurlar. Aile ortamında çocuğun sevgiyi yaşamasını, huzuru hissedebilmesini, </a:t>
            </a:r>
            <a:r>
              <a:rPr lang="tr-TR" dirty="0" smtClean="0"/>
              <a:t>sorunu </a:t>
            </a:r>
            <a:r>
              <a:rPr lang="tr-TR" dirty="0"/>
              <a:t>olduğunda rahatça, iyi bir iletişimle paylaşabilmesini, hata yapmaktan korkmamasını sağlayabilir. </a:t>
            </a:r>
            <a:endParaRPr lang="tr-TR" dirty="0" smtClean="0"/>
          </a:p>
          <a:p>
            <a:r>
              <a:rPr lang="tr-TR" dirty="0" smtClean="0"/>
              <a:t>• </a:t>
            </a:r>
            <a:r>
              <a:rPr lang="tr-TR" dirty="0"/>
              <a:t>Ders çalışırken çocuklara olumlu geri bildirimler verilebilir. Sınava hazırlanmak gibi uzun süreli ve yüksek performans gerektiren çalışma durumlarında çocukların güdülenmeleri bazen düşebilir. Böyle zamanlarda “İyi gidiyorsun, tebrik ederim, bazen bocalaman normal.” gibi destekleyici cümleler hem çocuğun güdülenmesini güçlendirecek hem de aile bağlarını kuvvetlendirecektir.</a:t>
            </a:r>
          </a:p>
        </p:txBody>
      </p:sp>
    </p:spTree>
    <p:extLst>
      <p:ext uri="{BB962C8B-B14F-4D97-AF65-F5344CB8AC3E}">
        <p14:creationId xmlns:p14="http://schemas.microsoft.com/office/powerpoint/2010/main" xmlns="" val="1499704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AİLE: EN GÜZEL HİKAYE </a:t>
            </a:r>
          </a:p>
        </p:txBody>
      </p:sp>
      <p:sp>
        <p:nvSpPr>
          <p:cNvPr id="3" name="İçerik Yer Tutucusu 2"/>
          <p:cNvSpPr>
            <a:spLocks noGrp="1"/>
          </p:cNvSpPr>
          <p:nvPr>
            <p:ph idx="1"/>
          </p:nvPr>
        </p:nvSpPr>
        <p:spPr/>
        <p:txBody>
          <a:bodyPr/>
          <a:lstStyle/>
          <a:p>
            <a:pPr algn="just"/>
            <a:r>
              <a:rPr lang="tr-TR" dirty="0"/>
              <a:t>Aile, insanlık tarihi boyunca var olan, toplum ve birey yaşamını şekillendiren evrensel bir kurumdur. Sağlıklı aile ortamı; mutlu, başarılı ve erdemli bireylerin yetişmesinin en önemli unsurlarından biridir. Sağlıklı bir aile ortamı; gençlerin değerlilik, güven, aidiyet, yakınlık, dayanışma, sevgi ve saygı gibi olumlu duygular kazanmasını sağlar. Tatiller çocuklarımızla ilişkilerimizi güçlendirmek, eğlenceli aktiviteler gerçekleştirmek, kaliteli sohbetler yapmak ve çocuklarımızın akademik başarısını desteklemek için fırsattır. Tatili fırsata dönüştürmenin ilk yolu yarıyıl tatilinin başında çocuklarımızla birlikte gerçekleştireceğimiz bir “Aile Toplantısı” düzenlemektir. Aile toplantısının iki ana amacı vardır. Birinci dönemin </a:t>
            </a:r>
            <a:r>
              <a:rPr lang="tr-TR" dirty="0" smtClean="0"/>
              <a:t>değerlendirmesini </a:t>
            </a:r>
            <a:r>
              <a:rPr lang="tr-TR" dirty="0"/>
              <a:t>yapmak ve yarıyıl tatili sürecini ana hatlarıyla planlamak.</a:t>
            </a:r>
          </a:p>
        </p:txBody>
      </p:sp>
    </p:spTree>
    <p:extLst>
      <p:ext uri="{BB962C8B-B14F-4D97-AF65-F5344CB8AC3E}">
        <p14:creationId xmlns:p14="http://schemas.microsoft.com/office/powerpoint/2010/main" xmlns="" val="1987981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Çalışma Davranışını Önemseme </a:t>
            </a:r>
            <a:br>
              <a:rPr lang="tr-TR" dirty="0"/>
            </a:br>
            <a:endParaRPr lang="tr-TR" dirty="0"/>
          </a:p>
        </p:txBody>
      </p:sp>
      <p:sp>
        <p:nvSpPr>
          <p:cNvPr id="3" name="İçerik Yer Tutucusu 2"/>
          <p:cNvSpPr>
            <a:spLocks noGrp="1"/>
          </p:cNvSpPr>
          <p:nvPr>
            <p:ph idx="1"/>
          </p:nvPr>
        </p:nvSpPr>
        <p:spPr/>
        <p:txBody>
          <a:bodyPr/>
          <a:lstStyle/>
          <a:p>
            <a:pPr algn="just"/>
            <a:r>
              <a:rPr lang="tr-TR" dirty="0" smtClean="0"/>
              <a:t>Ergenlik </a:t>
            </a:r>
            <a:r>
              <a:rPr lang="tr-TR" dirty="0"/>
              <a:t>döneminde çocuklar çoğunlukla yalnız kalmak istediklerini ifade edebilirler fakat onların da görülmek, </a:t>
            </a:r>
            <a:r>
              <a:rPr lang="tr-TR" dirty="0" smtClean="0"/>
              <a:t>duyulmak</a:t>
            </a:r>
            <a:r>
              <a:rPr lang="tr-TR" dirty="0"/>
              <a:t>, onaylanmak, takdir edilmek gibi ihtiyaçları vardır. Ders çalışma esnasında aile bireylerinin özenli davranması, gürültü yapmaması ve özellikle çalışma sonrası çocukla ilgilenmesi, çalışmasını abartmadan uygun bir dille övmesi çocuğun güdülenmesi açısından olumlu bir etki oluşturabilir.</a:t>
            </a:r>
          </a:p>
        </p:txBody>
      </p:sp>
    </p:spTree>
    <p:extLst>
      <p:ext uri="{BB962C8B-B14F-4D97-AF65-F5344CB8AC3E}">
        <p14:creationId xmlns:p14="http://schemas.microsoft.com/office/powerpoint/2010/main" xmlns="" val="1578397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Sınır Koyma</a:t>
            </a:r>
          </a:p>
        </p:txBody>
      </p:sp>
      <p:sp>
        <p:nvSpPr>
          <p:cNvPr id="3" name="İçerik Yer Tutucusu 2"/>
          <p:cNvSpPr>
            <a:spLocks noGrp="1"/>
          </p:cNvSpPr>
          <p:nvPr>
            <p:ph idx="1"/>
          </p:nvPr>
        </p:nvSpPr>
        <p:spPr/>
        <p:txBody>
          <a:bodyPr>
            <a:normAutofit fontScale="92500" lnSpcReduction="10000"/>
          </a:bodyPr>
          <a:lstStyle/>
          <a:p>
            <a:pPr algn="just"/>
            <a:r>
              <a:rPr lang="tr-TR" dirty="0" smtClean="0"/>
              <a:t>Sınava </a:t>
            </a:r>
            <a:r>
              <a:rPr lang="tr-TR" dirty="0"/>
              <a:t>hazırlık uzun bir süreçtir ve çocuğun bu süreci sağlıkla tamamlayabilmesi için kendini ifade edebileceği, ders dışı etkinliklere ayırabileceği zamanlara ihtiyaçları vardır. Ebeveyn olarak bu ihtiyacı görmezden gelip yasaklar koymak hem çocukla iletişimi yıpratır hem de etkin çalışma davranışını sekteye uğratır. Sınır koyma ise çocuğa bir beklenti ya da kuralı ona kendini güvende hissettirerek öğretilen pozitif bir süreçtir. Tamamen kendine ayıracağı zamanları yasaklamak ya da serbest bırakmak yerine birlikte bu zamanları planlayarak sınırlar oluşturulabilir. Ebeveynlerin ergenlik </a:t>
            </a:r>
            <a:r>
              <a:rPr lang="tr-TR" dirty="0" err="1"/>
              <a:t>dönemindeki</a:t>
            </a:r>
            <a:r>
              <a:rPr lang="tr-TR" dirty="0"/>
              <a:t> çocuklarına kendi kararlarını dayatması uygun bir tutum olmayabilir. Birlikte alınan kararlara çocuğun uyması ve kararları yerine getirmesi daha mümkündür. Ebeveynler çocuğa sınır koyabilir, bu sınırlar belirlenirken çocukla açık, net bir dille konuşulabilir. Ebeveynler çocukla yazılı bir anlaşma yapıp uyulacak kuralları belirleyebilir, isterlerse bu anlaşma imza altına da alınabilir. Karar sürecine dâhil edilen çocuklar, bu kararlarının arkasında duracak ve yapması gerekenleri yapmak için çaba sarf edecektir.</a:t>
            </a:r>
          </a:p>
        </p:txBody>
      </p:sp>
    </p:spTree>
    <p:extLst>
      <p:ext uri="{BB962C8B-B14F-4D97-AF65-F5344CB8AC3E}">
        <p14:creationId xmlns:p14="http://schemas.microsoft.com/office/powerpoint/2010/main" xmlns="" val="455532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Çocukların Güçlü Özelliklerine Odaklanma</a:t>
            </a:r>
          </a:p>
        </p:txBody>
      </p:sp>
      <p:sp>
        <p:nvSpPr>
          <p:cNvPr id="3" name="İçerik Yer Tutucusu 2"/>
          <p:cNvSpPr>
            <a:spLocks noGrp="1"/>
          </p:cNvSpPr>
          <p:nvPr>
            <p:ph idx="1"/>
          </p:nvPr>
        </p:nvSpPr>
        <p:spPr/>
        <p:txBody>
          <a:bodyPr>
            <a:normAutofit/>
          </a:bodyPr>
          <a:lstStyle/>
          <a:p>
            <a:pPr algn="just"/>
            <a:r>
              <a:rPr lang="tr-TR" dirty="0"/>
              <a:t>Ebeveynler her çocuğun kendine özgü yetenekleri, ilgi alanları ve öğrenme tarzları olduğunu unutmamalıdır. </a:t>
            </a:r>
            <a:r>
              <a:rPr lang="tr-TR" dirty="0" smtClean="0"/>
              <a:t>Karşılaştırma </a:t>
            </a:r>
            <a:r>
              <a:rPr lang="tr-TR" dirty="0"/>
              <a:t>yapmak, bu farklılıkları görmezden gelmek çocukların kendilerini yetersiz hissetmelerine neden olur. Ebeveynler bunun yerine çocuklarını bireysel olarak değerlendirip destekleyebilir. Çocukların güçlü ve zayıf yönlerine odaklanmak ve gelişmeleri için destek olmak önemlidir. Çocuklar, ailelerinden aldıkları sevgi ve desteğin koşulsuz olduğunu bilmelidir. Her çocuğun kendi potansiyelini keşfetmesine ve en iyi durumuna ulaşmasına yardımcı olmak önemlidir. Unutmayın, her çocuk özel ve değil</a:t>
            </a:r>
          </a:p>
        </p:txBody>
      </p:sp>
    </p:spTree>
    <p:extLst>
      <p:ext uri="{BB962C8B-B14F-4D97-AF65-F5344CB8AC3E}">
        <p14:creationId xmlns:p14="http://schemas.microsoft.com/office/powerpoint/2010/main" xmlns="" val="1817448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 olmazsa?” sorusunu birlikte yanıtlama</a:t>
            </a:r>
          </a:p>
        </p:txBody>
      </p:sp>
      <p:sp>
        <p:nvSpPr>
          <p:cNvPr id="3" name="İçerik Yer Tutucusu 2"/>
          <p:cNvSpPr>
            <a:spLocks noGrp="1"/>
          </p:cNvSpPr>
          <p:nvPr>
            <p:ph idx="1"/>
          </p:nvPr>
        </p:nvSpPr>
        <p:spPr/>
        <p:txBody>
          <a:bodyPr/>
          <a:lstStyle/>
          <a:p>
            <a:pPr algn="just"/>
            <a:r>
              <a:rPr lang="tr-TR" dirty="0" smtClean="0"/>
              <a:t>Çocukla </a:t>
            </a:r>
            <a:r>
              <a:rPr lang="tr-TR" dirty="0"/>
              <a:t>alternatif meslekler belirleyerek bu meslekleri inceleyebilir ve önceden başka seçenekler oluşturabilirsiniz. Seçeneksizlik; yaşanan gerginlik ve kaygıyı aşılması güç bir duruma getirebilir. Çocuk kişisel değerinin ve aile içindeki konumunun sınavlar sonucundan bağımsız ve bu sonuçlardan etkilenmeyecek bir alanda olduğunu bilmelidir.</a:t>
            </a:r>
          </a:p>
        </p:txBody>
      </p:sp>
    </p:spTree>
    <p:extLst>
      <p:ext uri="{BB962C8B-B14F-4D97-AF65-F5344CB8AC3E}">
        <p14:creationId xmlns:p14="http://schemas.microsoft.com/office/powerpoint/2010/main" xmlns="" val="1055999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Uzman desteği alma</a:t>
            </a:r>
          </a:p>
        </p:txBody>
      </p:sp>
      <p:sp>
        <p:nvSpPr>
          <p:cNvPr id="3" name="İçerik Yer Tutucusu 2"/>
          <p:cNvSpPr>
            <a:spLocks noGrp="1"/>
          </p:cNvSpPr>
          <p:nvPr>
            <p:ph idx="1"/>
          </p:nvPr>
        </p:nvSpPr>
        <p:spPr/>
        <p:txBody>
          <a:bodyPr/>
          <a:lstStyle/>
          <a:p>
            <a:pPr algn="just"/>
            <a:r>
              <a:rPr lang="tr-TR" dirty="0"/>
              <a:t>Sınav kaygısı ile ilgili edinilen tüm bilgilere rağmen kaygı ile baş edebilmek bazen oldukça zor olabilir. Bu konuda okulunuzun rehberlik servisinden ya da rehberlik araştırma merkezlerinden destek alabilirsiniz.</a:t>
            </a:r>
          </a:p>
        </p:txBody>
      </p:sp>
    </p:spTree>
    <p:extLst>
      <p:ext uri="{BB962C8B-B14F-4D97-AF65-F5344CB8AC3E}">
        <p14:creationId xmlns:p14="http://schemas.microsoft.com/office/powerpoint/2010/main" xmlns="" val="2865461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i="1" dirty="0" smtClean="0"/>
              <a:t>ŞEYH EDEBALI ANADOLU İMAM HATİP LİSESİ</a:t>
            </a:r>
            <a:br>
              <a:rPr lang="tr-TR" i="1" dirty="0" smtClean="0"/>
            </a:br>
            <a:r>
              <a:rPr lang="tr-TR" i="1" dirty="0" smtClean="0"/>
              <a:t>REHBERLİK SERVİSİ</a:t>
            </a:r>
            <a:endParaRPr lang="tr-TR" i="1"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384800" y="2360612"/>
            <a:ext cx="3324225" cy="3324225"/>
          </a:xfrm>
        </p:spPr>
      </p:pic>
    </p:spTree>
    <p:extLst>
      <p:ext uri="{BB962C8B-B14F-4D97-AF65-F5344CB8AC3E}">
        <p14:creationId xmlns:p14="http://schemas.microsoft.com/office/powerpoint/2010/main" xmlns="" val="45051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Yarıyıl Tatili Toplantısının Planlanması</a:t>
            </a:r>
          </a:p>
        </p:txBody>
      </p:sp>
      <p:sp>
        <p:nvSpPr>
          <p:cNvPr id="3" name="İçerik Yer Tutucusu 2"/>
          <p:cNvSpPr>
            <a:spLocks noGrp="1"/>
          </p:cNvSpPr>
          <p:nvPr>
            <p:ph idx="1"/>
          </p:nvPr>
        </p:nvSpPr>
        <p:spPr/>
        <p:txBody>
          <a:bodyPr/>
          <a:lstStyle/>
          <a:p>
            <a:r>
              <a:rPr lang="tr-TR" dirty="0"/>
              <a:t>Aile toplantısını karneler alındıktan sonraki hafta sonu yapalım. </a:t>
            </a:r>
            <a:endParaRPr lang="tr-TR" dirty="0" smtClean="0"/>
          </a:p>
          <a:p>
            <a:r>
              <a:rPr lang="tr-TR" dirty="0" smtClean="0"/>
              <a:t>• </a:t>
            </a:r>
            <a:r>
              <a:rPr lang="tr-TR" dirty="0"/>
              <a:t>Toplantı zamanına ve yerine çocuğumuzla birlikte karar verelim. </a:t>
            </a:r>
            <a:endParaRPr lang="tr-TR" dirty="0" smtClean="0"/>
          </a:p>
          <a:p>
            <a:r>
              <a:rPr lang="tr-TR" dirty="0" smtClean="0"/>
              <a:t>• </a:t>
            </a:r>
            <a:r>
              <a:rPr lang="tr-TR" dirty="0"/>
              <a:t>Toplantının amaçları hakkında çocuğumuza önceden bilgi verelim. </a:t>
            </a:r>
            <a:endParaRPr lang="tr-TR" dirty="0" smtClean="0"/>
          </a:p>
          <a:p>
            <a:r>
              <a:rPr lang="tr-TR" dirty="0" smtClean="0"/>
              <a:t>• </a:t>
            </a:r>
            <a:r>
              <a:rPr lang="tr-TR" dirty="0"/>
              <a:t>Aile toplantısı evde olabileceği gibi, ailecek rahat konuşulacak başka bir ortamda da olabilir. </a:t>
            </a:r>
          </a:p>
        </p:txBody>
      </p:sp>
    </p:spTree>
    <p:extLst>
      <p:ext uri="{BB962C8B-B14F-4D97-AF65-F5344CB8AC3E}">
        <p14:creationId xmlns:p14="http://schemas.microsoft.com/office/powerpoint/2010/main" xmlns="" val="2271018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Toplantı Ortamı</a:t>
            </a:r>
          </a:p>
        </p:txBody>
      </p:sp>
      <p:sp>
        <p:nvSpPr>
          <p:cNvPr id="3" name="İçerik Yer Tutucusu 2"/>
          <p:cNvSpPr>
            <a:spLocks noGrp="1"/>
          </p:cNvSpPr>
          <p:nvPr>
            <p:ph idx="1"/>
          </p:nvPr>
        </p:nvSpPr>
        <p:spPr/>
        <p:txBody>
          <a:bodyPr/>
          <a:lstStyle/>
          <a:p>
            <a:r>
              <a:rPr lang="tr-TR" dirty="0"/>
              <a:t>• </a:t>
            </a:r>
            <a:r>
              <a:rPr lang="tr-TR" dirty="0" smtClean="0"/>
              <a:t>Aile </a:t>
            </a:r>
            <a:r>
              <a:rPr lang="tr-TR" dirty="0"/>
              <a:t>toplantısının samimi bir havada geçmesini sağlayalım. </a:t>
            </a:r>
            <a:endParaRPr lang="tr-TR" dirty="0" smtClean="0"/>
          </a:p>
          <a:p>
            <a:r>
              <a:rPr lang="tr-TR" dirty="0" smtClean="0"/>
              <a:t>• </a:t>
            </a:r>
            <a:r>
              <a:rPr lang="tr-TR" dirty="0"/>
              <a:t>Herkesin eşit konuşma hakkına sahip olmasına dikkat edelim. </a:t>
            </a:r>
            <a:endParaRPr lang="tr-TR" dirty="0" smtClean="0"/>
          </a:p>
          <a:p>
            <a:r>
              <a:rPr lang="tr-TR" dirty="0" smtClean="0"/>
              <a:t>• </a:t>
            </a:r>
            <a:r>
              <a:rPr lang="tr-TR" dirty="0"/>
              <a:t>Aile bireylerinin birbiri hakkında olumlu cümleler kullanmasını önemseyelim</a:t>
            </a:r>
          </a:p>
        </p:txBody>
      </p:sp>
    </p:spTree>
    <p:extLst>
      <p:ext uri="{BB962C8B-B14F-4D97-AF65-F5344CB8AC3E}">
        <p14:creationId xmlns:p14="http://schemas.microsoft.com/office/powerpoint/2010/main" xmlns="" val="109004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Toplantı Süreci</a:t>
            </a:r>
          </a:p>
        </p:txBody>
      </p:sp>
      <p:sp>
        <p:nvSpPr>
          <p:cNvPr id="3" name="İçerik Yer Tutucusu 2"/>
          <p:cNvSpPr>
            <a:spLocks noGrp="1"/>
          </p:cNvSpPr>
          <p:nvPr>
            <p:ph idx="1"/>
          </p:nvPr>
        </p:nvSpPr>
        <p:spPr/>
        <p:txBody>
          <a:bodyPr>
            <a:normAutofit lnSpcReduction="10000"/>
          </a:bodyPr>
          <a:lstStyle/>
          <a:p>
            <a:pPr algn="just"/>
            <a:r>
              <a:rPr lang="tr-TR" dirty="0"/>
              <a:t>Önce çocuğumuza kendi durumunu nasıl değerlendirdiğini soralım. </a:t>
            </a:r>
            <a:endParaRPr lang="tr-TR" dirty="0" smtClean="0"/>
          </a:p>
          <a:p>
            <a:pPr algn="just"/>
            <a:r>
              <a:rPr lang="tr-TR" dirty="0" smtClean="0"/>
              <a:t>Kişisel </a:t>
            </a:r>
            <a:r>
              <a:rPr lang="tr-TR" dirty="0"/>
              <a:t>amaçları, akademik başarısı, arkadaş ilişkileri ve aile ilişkileri bağlamında bir değerlendirme yapmasını isteyelim. </a:t>
            </a:r>
            <a:endParaRPr lang="tr-TR" dirty="0" smtClean="0"/>
          </a:p>
          <a:p>
            <a:pPr algn="just"/>
            <a:r>
              <a:rPr lang="tr-TR" dirty="0" smtClean="0"/>
              <a:t>• </a:t>
            </a:r>
            <a:r>
              <a:rPr lang="tr-TR" dirty="0"/>
              <a:t>Çocuğumuzun yarıyıl tatili sürecini nasıl geçirmek istediğini soralım. </a:t>
            </a:r>
            <a:endParaRPr lang="tr-TR" dirty="0" smtClean="0"/>
          </a:p>
          <a:p>
            <a:pPr algn="just"/>
            <a:r>
              <a:rPr lang="tr-TR" dirty="0" smtClean="0"/>
              <a:t>• </a:t>
            </a:r>
            <a:r>
              <a:rPr lang="tr-TR" dirty="0"/>
              <a:t>Bir sonraki dönemle ilgili planları ve yıl sonu hedefleri üzerine konuşalım</a:t>
            </a:r>
            <a:r>
              <a:rPr lang="tr-TR" dirty="0" smtClean="0"/>
              <a:t>.</a:t>
            </a:r>
          </a:p>
          <a:p>
            <a:pPr algn="just"/>
            <a:r>
              <a:rPr lang="tr-TR" dirty="0" smtClean="0"/>
              <a:t> </a:t>
            </a:r>
            <a:r>
              <a:rPr lang="tr-TR" dirty="0"/>
              <a:t>• Bizden beklentilerinin neler olduğunu soralım. </a:t>
            </a:r>
            <a:endParaRPr lang="tr-TR" dirty="0" smtClean="0"/>
          </a:p>
          <a:p>
            <a:pPr algn="just"/>
            <a:r>
              <a:rPr lang="tr-TR" dirty="0" smtClean="0"/>
              <a:t>• </a:t>
            </a:r>
            <a:r>
              <a:rPr lang="tr-TR" dirty="0"/>
              <a:t>Biz de kendisinden neler beklediğimizi ifade edelim. </a:t>
            </a:r>
            <a:endParaRPr lang="tr-TR" dirty="0" smtClean="0"/>
          </a:p>
          <a:p>
            <a:pPr algn="just"/>
            <a:r>
              <a:rPr lang="tr-TR" dirty="0" smtClean="0"/>
              <a:t>• </a:t>
            </a:r>
            <a:r>
              <a:rPr lang="tr-TR" dirty="0"/>
              <a:t>Yarıyıl tatili döneminde birlikte vakit geçirebileceğimiz aktiviteler tespit edelim. </a:t>
            </a:r>
            <a:endParaRPr lang="tr-TR" dirty="0" smtClean="0"/>
          </a:p>
          <a:p>
            <a:pPr algn="just"/>
            <a:r>
              <a:rPr lang="tr-TR" dirty="0" smtClean="0"/>
              <a:t>• </a:t>
            </a:r>
            <a:r>
              <a:rPr lang="tr-TR" dirty="0"/>
              <a:t>Toplantıda aldığınız kararları ya da yaptığınız planları bir kâğıda yazabilirsiniz</a:t>
            </a:r>
          </a:p>
        </p:txBody>
      </p:sp>
    </p:spTree>
    <p:extLst>
      <p:ext uri="{BB962C8B-B14F-4D97-AF65-F5344CB8AC3E}">
        <p14:creationId xmlns:p14="http://schemas.microsoft.com/office/powerpoint/2010/main" xmlns="" val="265542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Değerlendirme</a:t>
            </a:r>
          </a:p>
        </p:txBody>
      </p:sp>
      <p:sp>
        <p:nvSpPr>
          <p:cNvPr id="3" name="İçerik Yer Tutucusu 2"/>
          <p:cNvSpPr>
            <a:spLocks noGrp="1"/>
          </p:cNvSpPr>
          <p:nvPr>
            <p:ph idx="1"/>
          </p:nvPr>
        </p:nvSpPr>
        <p:spPr/>
        <p:txBody>
          <a:bodyPr/>
          <a:lstStyle/>
          <a:p>
            <a:pPr algn="just"/>
            <a:r>
              <a:rPr lang="tr-TR" dirty="0"/>
              <a:t>Düzenli aralıklarla aile toplantısı yaparak, aile ilişkilerinin güçlenmesine katkı sağlayalım.</a:t>
            </a:r>
          </a:p>
        </p:txBody>
      </p:sp>
    </p:spTree>
    <p:extLst>
      <p:ext uri="{BB962C8B-B14F-4D97-AF65-F5344CB8AC3E}">
        <p14:creationId xmlns:p14="http://schemas.microsoft.com/office/powerpoint/2010/main" xmlns="" val="4015093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KALİTELİ ZAMAN GEÇİRMENİN MUTLULUĞU</a:t>
            </a:r>
            <a:endParaRPr lang="tr-TR" dirty="0"/>
          </a:p>
        </p:txBody>
      </p:sp>
      <p:sp>
        <p:nvSpPr>
          <p:cNvPr id="3" name="İçerik Yer Tutucusu 2"/>
          <p:cNvSpPr>
            <a:spLocks noGrp="1"/>
          </p:cNvSpPr>
          <p:nvPr>
            <p:ph idx="1"/>
          </p:nvPr>
        </p:nvSpPr>
        <p:spPr/>
        <p:txBody>
          <a:bodyPr>
            <a:normAutofit lnSpcReduction="10000"/>
          </a:bodyPr>
          <a:lstStyle/>
          <a:p>
            <a:pPr algn="just"/>
            <a:r>
              <a:rPr lang="tr-TR" dirty="0"/>
              <a:t>Çocuğunuzla kaliteli vakit geçirebilmeniz için yarıyıl tatil iyi bir fırsattır. Kaliteli zaman, anne babaların çocuklarıyla fiziksel ve duygusal olarak paylaşımda </a:t>
            </a:r>
            <a:r>
              <a:rPr lang="tr-TR" dirty="0" smtClean="0"/>
              <a:t>bulunmalarıdır</a:t>
            </a:r>
            <a:r>
              <a:rPr lang="tr-TR" dirty="0"/>
              <a:t>. Kaliteli zaman geçirme, aile üyelerinin birbirini daha iyi tanımasını ve anlamasını sağlar. Ortak noktalar arttığı için ilişkideki paylaşımlar da artar ve aile içi </a:t>
            </a:r>
            <a:r>
              <a:rPr lang="tr-TR" dirty="0" smtClean="0"/>
              <a:t>ilişkiler </a:t>
            </a:r>
            <a:r>
              <a:rPr lang="tr-TR" dirty="0"/>
              <a:t>güçlenir. Çocukların kendisini daha iyi ifade etmesini, anne ve babası için değerli olduğunu hissetmesini sağlar. Anne-baba ile yakın ilişkiler kuran ve sağlıklı aile ortamında yetişen çocukların problem çözme becerileri, sosyal ilişkileri ve benlik saygısı olumlu yönde gelişmektedir. Ergenlik döneminde gençlerde zaman zaman yalnız kalma isteği olabilir. Çocukların yalnız vakit geçirmek istemesini, ebeveynler kendisine yönelik olumsuz bir davranış olarak algılamamalı ve onlara saygı </a:t>
            </a:r>
            <a:r>
              <a:rPr lang="tr-TR" dirty="0" smtClean="0"/>
              <a:t>göstermelidir</a:t>
            </a:r>
            <a:r>
              <a:rPr lang="tr-TR" dirty="0"/>
              <a:t>. Ergenlik döneminde ebeveynler, çocukları ile iletişim kurmakta zorlanabilir; birlikte geçirilen zaman azalabilir. Bu nedenle çocuklarımızla geçireceğimiz zamanı aile üyeleri ile planlayabiliriz</a:t>
            </a:r>
          </a:p>
        </p:txBody>
      </p:sp>
    </p:spTree>
    <p:extLst>
      <p:ext uri="{BB962C8B-B14F-4D97-AF65-F5344CB8AC3E}">
        <p14:creationId xmlns:p14="http://schemas.microsoft.com/office/powerpoint/2010/main" xmlns="" val="303211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Yarıyıl Tatilinde Çocuğumuzla Nasıl Kaliteli Zaman Geçirebiliriz? </a:t>
            </a:r>
          </a:p>
        </p:txBody>
      </p:sp>
      <p:sp>
        <p:nvSpPr>
          <p:cNvPr id="3" name="İçerik Yer Tutucusu 2"/>
          <p:cNvSpPr>
            <a:spLocks noGrp="1"/>
          </p:cNvSpPr>
          <p:nvPr>
            <p:ph idx="1"/>
          </p:nvPr>
        </p:nvSpPr>
        <p:spPr/>
        <p:txBody>
          <a:bodyPr>
            <a:normAutofit fontScale="77500" lnSpcReduction="20000"/>
          </a:bodyPr>
          <a:lstStyle/>
          <a:p>
            <a:pPr algn="just"/>
            <a:r>
              <a:rPr lang="tr-TR" dirty="0"/>
              <a:t>• Yarıyıl tatilinin başında yapacağımız aile toplantısında birlikte geçireceğimiz zamanı planlayalım. </a:t>
            </a:r>
            <a:endParaRPr lang="tr-TR" dirty="0" smtClean="0"/>
          </a:p>
          <a:p>
            <a:pPr algn="just"/>
            <a:r>
              <a:rPr lang="tr-TR" dirty="0" smtClean="0"/>
              <a:t>• </a:t>
            </a:r>
            <a:r>
              <a:rPr lang="tr-TR" dirty="0"/>
              <a:t>Birlikte kitap okuyalım ve sohbet edelim. </a:t>
            </a:r>
            <a:endParaRPr lang="tr-TR" dirty="0" smtClean="0"/>
          </a:p>
          <a:p>
            <a:pPr algn="just"/>
            <a:r>
              <a:rPr lang="tr-TR" dirty="0" smtClean="0"/>
              <a:t>• </a:t>
            </a:r>
            <a:r>
              <a:rPr lang="tr-TR" dirty="0"/>
              <a:t>Dışarıda vakit geçireceğimiz zamanı birlikte planlayalım, isterse arkadaşını da davet edelim. </a:t>
            </a:r>
            <a:endParaRPr lang="tr-TR" dirty="0" smtClean="0"/>
          </a:p>
          <a:p>
            <a:pPr algn="just"/>
            <a:r>
              <a:rPr lang="tr-TR" dirty="0" smtClean="0"/>
              <a:t>• </a:t>
            </a:r>
            <a:r>
              <a:rPr lang="tr-TR" dirty="0"/>
              <a:t>Alışverişe çıkacaksak ihtiyaç listesini birlikte hazırlayalım. </a:t>
            </a:r>
            <a:endParaRPr lang="tr-TR" dirty="0" smtClean="0"/>
          </a:p>
          <a:p>
            <a:pPr algn="just"/>
            <a:r>
              <a:rPr lang="tr-TR" dirty="0" smtClean="0"/>
              <a:t>• </a:t>
            </a:r>
            <a:r>
              <a:rPr lang="tr-TR" dirty="0"/>
              <a:t>Çocuğumuzun arkadaşlarını eve davet etmesini teşvik edelim. </a:t>
            </a:r>
            <a:endParaRPr lang="tr-TR" dirty="0" smtClean="0"/>
          </a:p>
          <a:p>
            <a:pPr algn="just"/>
            <a:r>
              <a:rPr lang="tr-TR" dirty="0" smtClean="0"/>
              <a:t>• </a:t>
            </a:r>
            <a:r>
              <a:rPr lang="tr-TR" dirty="0"/>
              <a:t>Aile üyeleriyle yürüyüş, yüzme, futbol gibi sportif aktiviteler ile tiyatro, sinema, kültürel gezi, film izleme vb. sosyal aktiviteler yapalım. </a:t>
            </a:r>
            <a:endParaRPr lang="tr-TR" dirty="0" smtClean="0"/>
          </a:p>
          <a:p>
            <a:pPr algn="just"/>
            <a:r>
              <a:rPr lang="tr-TR" dirty="0" smtClean="0"/>
              <a:t>• </a:t>
            </a:r>
            <a:r>
              <a:rPr lang="tr-TR" dirty="0"/>
              <a:t>Gün içerisinde en az bir öğünü tüm aile üyelerinin birlikte olduğu zamanda yiyelim. </a:t>
            </a:r>
            <a:endParaRPr lang="tr-TR" dirty="0" smtClean="0"/>
          </a:p>
          <a:p>
            <a:pPr algn="just"/>
            <a:r>
              <a:rPr lang="tr-TR" dirty="0" smtClean="0"/>
              <a:t>• </a:t>
            </a:r>
            <a:r>
              <a:rPr lang="tr-TR" dirty="0"/>
              <a:t>Yaptığımız işlere çocuklarımızı dâhil edelim, onlardan yardım isteyelim. • Birlikte mutlu olduğumuz anlarda fotoğraf ya da video çekip hatıralarımıza ekleyelim. </a:t>
            </a:r>
            <a:endParaRPr lang="tr-TR" dirty="0" smtClean="0"/>
          </a:p>
          <a:p>
            <a:pPr algn="just"/>
            <a:r>
              <a:rPr lang="tr-TR" dirty="0" smtClean="0"/>
              <a:t>• </a:t>
            </a:r>
            <a:r>
              <a:rPr lang="tr-TR" dirty="0"/>
              <a:t>Ortak ilgi alanımız olan bir konuda birlikte etkinlik yapalım. </a:t>
            </a:r>
            <a:endParaRPr lang="tr-TR" dirty="0" smtClean="0"/>
          </a:p>
          <a:p>
            <a:pPr algn="just"/>
            <a:r>
              <a:rPr lang="tr-TR" dirty="0" smtClean="0"/>
              <a:t>• </a:t>
            </a:r>
            <a:r>
              <a:rPr lang="tr-TR" dirty="0"/>
              <a:t>İlgilerine değer verdiğimizi gösterip ilgi ve yeteneklerini destekleyici adımlar atalım</a:t>
            </a:r>
          </a:p>
        </p:txBody>
      </p:sp>
    </p:spTree>
    <p:extLst>
      <p:ext uri="{BB962C8B-B14F-4D97-AF65-F5344CB8AC3E}">
        <p14:creationId xmlns:p14="http://schemas.microsoft.com/office/powerpoint/2010/main" xmlns="" val="1548858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Önemli olan çocuğumuzla ne kadar zaman geçirdiğimiz değil, zamanı ne kadar anlamlı ve nitelikli kullandığımızdır. Yarıyıl tatilinde bu önerileri olabildiğince </a:t>
            </a:r>
            <a:r>
              <a:rPr lang="tr-TR" dirty="0" smtClean="0"/>
              <a:t>uygulayalım</a:t>
            </a:r>
            <a:r>
              <a:rPr lang="tr-TR" dirty="0"/>
              <a:t>. Günlük yaşamdaki aktiviteleri çocuklarımızla keyifli bir şekilde geçirerek zamanımızı daha anlamlı hâle getirelim. Çocuklarımızın duygu ve düşüncelerini rahatlıkla ifade edebileceği, kendisini huzurlu ve güvende hissedebileceği bir aile ortamına ihtiyacı olduğunu unutmayalım.</a:t>
            </a:r>
          </a:p>
        </p:txBody>
      </p:sp>
    </p:spTree>
    <p:extLst>
      <p:ext uri="{BB962C8B-B14F-4D97-AF65-F5344CB8AC3E}">
        <p14:creationId xmlns:p14="http://schemas.microsoft.com/office/powerpoint/2010/main" xmlns="" val="172400809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TotalTime>
  <Words>2451</Words>
  <Application>Microsoft Office PowerPoint</Application>
  <PresentationFormat>Özel</PresentationFormat>
  <Paragraphs>103</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Duman</vt:lpstr>
      <vt:lpstr>LİSE ÖĞRENCİLERİNİN VELİLERİNE YÖNELİK YARIYIL TATİLİ REHBERİ</vt:lpstr>
      <vt:lpstr>AİLE: EN GÜZEL HİKAYE </vt:lpstr>
      <vt:lpstr>Yarıyıl Tatili Toplantısının Planlanması</vt:lpstr>
      <vt:lpstr>Toplantı Ortamı</vt:lpstr>
      <vt:lpstr>Toplantı Süreci</vt:lpstr>
      <vt:lpstr>Değerlendirme</vt:lpstr>
      <vt:lpstr>KALİTELİ ZAMAN GEÇİRMENİN MUTLULUĞU</vt:lpstr>
      <vt:lpstr>Yarıyıl Tatilinde Çocuğumuzla Nasıl Kaliteli Zaman Geçirebiliriz? </vt:lpstr>
      <vt:lpstr>Slayt 9</vt:lpstr>
      <vt:lpstr>“Teknolojiyi Bilinçli Kullanan Üreten Nesiller” </vt:lpstr>
      <vt:lpstr>Yarıyıl Tatilinde Çocuğumuzun Teknolojiyi Bilinçli Kullanması İçin Neler Yapabiliriz? </vt:lpstr>
      <vt:lpstr>Okul Başarısını ve Motivasyonunu Arttırmada Ailenin Rolü  Çocuğun Başarısı Sizin Başarınız</vt:lpstr>
      <vt:lpstr>Çocuğumuzun Başarısını ve Motivasyonunu Artırmak İçin Yarıyıl Tatilinde Neler Yapabiliriz?</vt:lpstr>
      <vt:lpstr>Üniversiteye Hazırlık Sürecinde Aile  “Destekle, Başarıya Yol Aç!”</vt:lpstr>
      <vt:lpstr>Sınava Hazırlanan Çocuğumuza Yarıyıl Tatili Sürecinde Nasıl Yardımcı Olabiliriz?</vt:lpstr>
      <vt:lpstr>Slayt 16</vt:lpstr>
      <vt:lpstr>ÜNİVERSİTE HAZIRLIK SÜRECİNDE EBEVEYN OLMAK</vt:lpstr>
      <vt:lpstr>VERİMLİ DERS ÇALIŞMAYA YÖNELİK EBEVEYNLERE ÖNERİLER</vt:lpstr>
      <vt:lpstr>Slayt 19</vt:lpstr>
      <vt:lpstr>Ders Çalışma Davranışını Önemseme  </vt:lpstr>
      <vt:lpstr>Sınır Koyma</vt:lpstr>
      <vt:lpstr>Çocukların Güçlü Özelliklerine Odaklanma</vt:lpstr>
      <vt:lpstr>“Ya olmazsa?” sorusunu birlikte yanıtlama</vt:lpstr>
      <vt:lpstr>Uzman desteği alma</vt:lpstr>
      <vt:lpstr>ŞEYH EDEBALI ANADOLU İMAM HATİP LİSESİ REHBERLİK SERVİSİ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LİSE ÖĞRENCİLERİNİN VELİLERİNE YÖNELİK YARIYIL TATİLİ REHBERİ</dc:title>
  <dc:creator>user</dc:creator>
  <cp:lastModifiedBy>İOG</cp:lastModifiedBy>
  <cp:revision>7</cp:revision>
  <dcterms:created xsi:type="dcterms:W3CDTF">2025-01-06T06:56:39Z</dcterms:created>
  <dcterms:modified xsi:type="dcterms:W3CDTF">2025-01-14T17:27:56Z</dcterms:modified>
</cp:coreProperties>
</file>