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5" r:id="rId8"/>
    <p:sldId id="263" r:id="rId9"/>
    <p:sldId id="264" r:id="rId10"/>
    <p:sldId id="262" r:id="rId11"/>
    <p:sldId id="266" r:id="rId12"/>
    <p:sldId id="270" r:id="rId13"/>
    <p:sldId id="269" r:id="rId14"/>
    <p:sldId id="268"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29290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2F2F65-FE1E-446A-9E98-193C5FA8A028}"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1682856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213013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38850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891518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1493579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61823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2362678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3657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120901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424364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2F2F65-FE1E-446A-9E98-193C5FA8A028}"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292066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2F2F65-FE1E-446A-9E98-193C5FA8A028}" type="datetimeFigureOut">
              <a:rPr lang="tr-TR" smtClean="0"/>
              <a:t>19.02.2025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386516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45428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52839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A12F2F65-FE1E-446A-9E98-193C5FA8A028}" type="datetimeFigureOut">
              <a:rPr lang="tr-TR" smtClean="0"/>
              <a:t>19.02.2025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317697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2F2F65-FE1E-446A-9E98-193C5FA8A028}"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5B26DA-D65B-4469-BAD4-2FCF24B0EDD1}" type="slidenum">
              <a:rPr lang="tr-TR" smtClean="0"/>
              <a:t>‹#›</a:t>
            </a:fld>
            <a:endParaRPr lang="tr-TR"/>
          </a:p>
        </p:txBody>
      </p:sp>
    </p:spTree>
    <p:extLst>
      <p:ext uri="{BB962C8B-B14F-4D97-AF65-F5344CB8AC3E}">
        <p14:creationId xmlns:p14="http://schemas.microsoft.com/office/powerpoint/2010/main" val="2102451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12F2F65-FE1E-446A-9E98-193C5FA8A028}" type="datetimeFigureOut">
              <a:rPr lang="tr-TR" smtClean="0"/>
              <a:t>19.02.2025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45B26DA-D65B-4469-BAD4-2FCF24B0EDD1}" type="slidenum">
              <a:rPr lang="tr-TR" smtClean="0"/>
              <a:t>‹#›</a:t>
            </a:fld>
            <a:endParaRPr lang="tr-TR"/>
          </a:p>
        </p:txBody>
      </p:sp>
    </p:spTree>
    <p:extLst>
      <p:ext uri="{BB962C8B-B14F-4D97-AF65-F5344CB8AC3E}">
        <p14:creationId xmlns:p14="http://schemas.microsoft.com/office/powerpoint/2010/main" val="28691253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89345" y="-1378527"/>
            <a:ext cx="8825658" cy="3329581"/>
          </a:xfrm>
        </p:spPr>
        <p:txBody>
          <a:bodyPr/>
          <a:lstStyle/>
          <a:p>
            <a:r>
              <a:rPr lang="tr-TR" dirty="0" smtClean="0"/>
              <a:t>ÖZGÜVEN GELİŞİMİ</a:t>
            </a:r>
            <a:endParaRPr lang="tr-TR" dirty="0"/>
          </a:p>
        </p:txBody>
      </p:sp>
      <p:sp>
        <p:nvSpPr>
          <p:cNvPr id="3" name="Alt Başlık 2"/>
          <p:cNvSpPr>
            <a:spLocks noGrp="1"/>
          </p:cNvSpPr>
          <p:nvPr>
            <p:ph type="subTitle" idx="1"/>
          </p:nvPr>
        </p:nvSpPr>
        <p:spPr>
          <a:xfrm>
            <a:off x="1523090" y="2746699"/>
            <a:ext cx="8825658" cy="861420"/>
          </a:xfrm>
        </p:spPr>
        <p:txBody>
          <a:bodyPr>
            <a:noAutofit/>
          </a:bodyPr>
          <a:lstStyle/>
          <a:p>
            <a:pPr algn="ctr"/>
            <a:r>
              <a:rPr lang="tr-TR" sz="2400" b="1" dirty="0" smtClean="0">
                <a:solidFill>
                  <a:schemeClr val="tx1"/>
                </a:solidFill>
              </a:rPr>
              <a:t>BİLECİK ŞEYH EDEBALI ANADOLU İMAM HATİP LİSESİ</a:t>
            </a:r>
          </a:p>
          <a:p>
            <a:pPr algn="ctr"/>
            <a:r>
              <a:rPr lang="tr-TR" sz="2400" b="1" dirty="0" smtClean="0">
                <a:solidFill>
                  <a:schemeClr val="tx1"/>
                </a:solidFill>
              </a:rPr>
              <a:t>OKUL REHBERLİK SERVİSİ</a:t>
            </a:r>
            <a:endParaRPr lang="tr-TR" sz="2400" b="1" dirty="0">
              <a:solidFill>
                <a:schemeClr val="tx1"/>
              </a:solidFill>
            </a:endParaRPr>
          </a:p>
        </p:txBody>
      </p:sp>
    </p:spTree>
    <p:extLst>
      <p:ext uri="{BB962C8B-B14F-4D97-AF65-F5344CB8AC3E}">
        <p14:creationId xmlns:p14="http://schemas.microsoft.com/office/powerpoint/2010/main" val="1289996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Zayıf taraflarınız yerine, güçlü taraflarınıza ağırlık verin. Belirli konularda, diğerlerine göre daha becerikli ve iddialı olduğunuzun ve hayatınızın her alanında mükemmel olmanın imkansız bir şey olduğunun farkına varın. </a:t>
            </a:r>
            <a:endParaRPr lang="tr-TR" dirty="0" smtClean="0"/>
          </a:p>
          <a:p>
            <a:pPr algn="just"/>
            <a:r>
              <a:rPr lang="tr-TR" dirty="0" smtClean="0"/>
              <a:t>Yaptığınız </a:t>
            </a:r>
            <a:r>
              <a:rPr lang="tr-TR" dirty="0"/>
              <a:t>ve başardığınız şeyleri sadece şansa bağlamayın. Bunun yerine, kişisel başarılarınız için kendinizle de gurur duyun. </a:t>
            </a:r>
            <a:endParaRPr lang="tr-TR" dirty="0" smtClean="0"/>
          </a:p>
          <a:p>
            <a:pPr algn="just"/>
            <a:r>
              <a:rPr lang="tr-TR" dirty="0" smtClean="0"/>
              <a:t>Fikirlerinizi </a:t>
            </a:r>
            <a:r>
              <a:rPr lang="tr-TR" dirty="0"/>
              <a:t>savunun. Diğer bir ifadeyle, başkalarının haklarını ihlal etmeden, kendi duygularınızı, düşüncelerinizi, inançlarınızı, ihtiyaçlarınızı, dürüst ve net bir şekilde ifade etmeyi öğrenin</a:t>
            </a:r>
          </a:p>
        </p:txBody>
      </p:sp>
    </p:spTree>
    <p:extLst>
      <p:ext uri="{BB962C8B-B14F-4D97-AF65-F5344CB8AC3E}">
        <p14:creationId xmlns:p14="http://schemas.microsoft.com/office/powerpoint/2010/main" val="2690031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Haklarınıza sahip çıkmayı öğrenin ve sizin için makul olmayan isteklere “hayır” deyin. Fikirlerinizi açık ifade edebilme konusunda alacağınız bir eğitim, özgüveninizin gelişmesinde size çok yardımcı olabilir. </a:t>
            </a:r>
          </a:p>
          <a:p>
            <a:pPr algn="just"/>
            <a:r>
              <a:rPr lang="tr-TR" dirty="0" smtClean="0"/>
              <a:t>Yaşamınızda </a:t>
            </a:r>
            <a:r>
              <a:rPr lang="tr-TR" dirty="0"/>
              <a:t>önemli olduğuna inandığınız sorunların bir listesini çıkartın. Daha sonra bunları iyileştirmenin veya değiştirmenin yollarını yazın. </a:t>
            </a:r>
            <a:endParaRPr lang="tr-TR" dirty="0" smtClean="0"/>
          </a:p>
          <a:p>
            <a:pPr algn="just"/>
            <a:r>
              <a:rPr lang="tr-TR" dirty="0" smtClean="0"/>
              <a:t>Bütün </a:t>
            </a:r>
            <a:r>
              <a:rPr lang="tr-TR" dirty="0"/>
              <a:t>sorunlarınız tabii ki kolay ve hızlı bir şekilde çözülemez ama hemen harekete geçebileceğiniz bazı alanlar da olacaktır. </a:t>
            </a:r>
          </a:p>
        </p:txBody>
      </p:sp>
    </p:spTree>
    <p:extLst>
      <p:ext uri="{BB962C8B-B14F-4D97-AF65-F5344CB8AC3E}">
        <p14:creationId xmlns:p14="http://schemas.microsoft.com/office/powerpoint/2010/main" val="2482257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ÖZGÜVENİ İYİLEŞTİRMEK İÇİN HATIRLANMASI GEREKENLER </a:t>
            </a:r>
          </a:p>
        </p:txBody>
      </p:sp>
      <p:sp>
        <p:nvSpPr>
          <p:cNvPr id="3" name="İçerik Yer Tutucusu 2"/>
          <p:cNvSpPr>
            <a:spLocks noGrp="1"/>
          </p:cNvSpPr>
          <p:nvPr>
            <p:ph idx="1"/>
          </p:nvPr>
        </p:nvSpPr>
        <p:spPr/>
        <p:txBody>
          <a:bodyPr/>
          <a:lstStyle/>
          <a:p>
            <a:pPr algn="just"/>
            <a:r>
              <a:rPr lang="tr-TR" dirty="0"/>
              <a:t>Kötü şeyler yerine iyi şeylere ağırlık verin. </a:t>
            </a:r>
            <a:endParaRPr lang="tr-TR" dirty="0" smtClean="0"/>
          </a:p>
          <a:p>
            <a:pPr algn="just"/>
            <a:r>
              <a:rPr lang="tr-TR" dirty="0" smtClean="0"/>
              <a:t> </a:t>
            </a:r>
            <a:r>
              <a:rPr lang="tr-TR" dirty="0"/>
              <a:t>Kendiniz hakkında olumlu düşünün. </a:t>
            </a:r>
            <a:endParaRPr lang="tr-TR" dirty="0" smtClean="0"/>
          </a:p>
          <a:p>
            <a:pPr algn="just"/>
            <a:r>
              <a:rPr lang="tr-TR" dirty="0" smtClean="0"/>
              <a:t> </a:t>
            </a:r>
            <a:r>
              <a:rPr lang="tr-TR" dirty="0"/>
              <a:t>Deneyimlerinizden ders çıkartın. </a:t>
            </a:r>
            <a:endParaRPr lang="tr-TR" dirty="0" smtClean="0"/>
          </a:p>
          <a:p>
            <a:pPr algn="just"/>
            <a:r>
              <a:rPr lang="tr-TR" dirty="0" smtClean="0"/>
              <a:t> </a:t>
            </a:r>
            <a:r>
              <a:rPr lang="tr-TR" dirty="0"/>
              <a:t>Gerçekçi hedefler belirleyin</a:t>
            </a:r>
            <a:r>
              <a:rPr lang="tr-TR" dirty="0" smtClean="0"/>
              <a:t>.</a:t>
            </a:r>
          </a:p>
          <a:p>
            <a:pPr algn="just"/>
            <a:r>
              <a:rPr lang="tr-TR" dirty="0" smtClean="0"/>
              <a:t> Cesaretli </a:t>
            </a:r>
            <a:r>
              <a:rPr lang="tr-TR" dirty="0"/>
              <a:t>olun. </a:t>
            </a:r>
            <a:endParaRPr lang="tr-TR" dirty="0" smtClean="0"/>
          </a:p>
          <a:p>
            <a:pPr algn="just"/>
            <a:r>
              <a:rPr lang="tr-TR" dirty="0" smtClean="0"/>
              <a:t> </a:t>
            </a:r>
            <a:r>
              <a:rPr lang="tr-TR" dirty="0"/>
              <a:t>Öğrenmeye devam edin. </a:t>
            </a:r>
            <a:endParaRPr lang="tr-TR" dirty="0" smtClean="0"/>
          </a:p>
          <a:p>
            <a:pPr algn="just"/>
            <a:r>
              <a:rPr lang="tr-TR" dirty="0" smtClean="0"/>
              <a:t> </a:t>
            </a:r>
            <a:r>
              <a:rPr lang="tr-TR" dirty="0"/>
              <a:t>İşe yarar şeyler yapın. </a:t>
            </a:r>
            <a:endParaRPr lang="tr-TR" dirty="0" smtClean="0"/>
          </a:p>
          <a:p>
            <a:pPr algn="just"/>
            <a:r>
              <a:rPr lang="tr-TR" dirty="0" smtClean="0"/>
              <a:t> </a:t>
            </a:r>
            <a:r>
              <a:rPr lang="tr-TR" dirty="0"/>
              <a:t>Basitliğe önem verin. </a:t>
            </a:r>
            <a:endParaRPr lang="tr-TR" dirty="0" smtClean="0"/>
          </a:p>
          <a:p>
            <a:pPr algn="just"/>
            <a:r>
              <a:rPr lang="tr-TR" dirty="0" smtClean="0"/>
              <a:t> </a:t>
            </a:r>
            <a:r>
              <a:rPr lang="tr-TR" dirty="0"/>
              <a:t>Değişimi hoş karşılayın.</a:t>
            </a:r>
          </a:p>
        </p:txBody>
      </p:sp>
    </p:spTree>
    <p:extLst>
      <p:ext uri="{BB962C8B-B14F-4D97-AF65-F5344CB8AC3E}">
        <p14:creationId xmlns:p14="http://schemas.microsoft.com/office/powerpoint/2010/main" val="37625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ÖZGÜVENLE İLGİLİ SÖZLER</a:t>
            </a:r>
            <a:endParaRPr lang="tr-TR" dirty="0"/>
          </a:p>
        </p:txBody>
      </p:sp>
      <p:sp>
        <p:nvSpPr>
          <p:cNvPr id="3" name="İçerik Yer Tutucusu 2"/>
          <p:cNvSpPr>
            <a:spLocks noGrp="1"/>
          </p:cNvSpPr>
          <p:nvPr>
            <p:ph idx="1"/>
          </p:nvPr>
        </p:nvSpPr>
        <p:spPr/>
        <p:txBody>
          <a:bodyPr/>
          <a:lstStyle/>
          <a:p>
            <a:pPr algn="just"/>
            <a:r>
              <a:rPr lang="tr-TR" dirty="0"/>
              <a:t>Siz kendinize inanın, başkaları size inanacaktır. </a:t>
            </a:r>
            <a:r>
              <a:rPr lang="tr-TR" dirty="0" err="1" smtClean="0"/>
              <a:t>Tacitus</a:t>
            </a:r>
            <a:endParaRPr lang="tr-TR" dirty="0" smtClean="0"/>
          </a:p>
          <a:p>
            <a:pPr algn="just"/>
            <a:r>
              <a:rPr lang="tr-TR" dirty="0"/>
              <a:t>Başka bir insanın elinden gelen, benim de elimden gelir. </a:t>
            </a:r>
            <a:r>
              <a:rPr lang="tr-TR" dirty="0" err="1" smtClean="0"/>
              <a:t>Angelou</a:t>
            </a:r>
            <a:endParaRPr lang="tr-TR" dirty="0" smtClean="0"/>
          </a:p>
          <a:p>
            <a:pPr algn="just"/>
            <a:r>
              <a:rPr lang="tr-TR" dirty="0"/>
              <a:t>Özsaygı ve kendine güven, disiplinli çalışmanın meyvesidir. Abraham </a:t>
            </a:r>
            <a:r>
              <a:rPr lang="tr-TR" dirty="0" err="1" smtClean="0"/>
              <a:t>Hesce</a:t>
            </a:r>
            <a:endParaRPr lang="tr-TR" dirty="0" smtClean="0"/>
          </a:p>
          <a:p>
            <a:pPr algn="just"/>
            <a:r>
              <a:rPr lang="tr-TR" dirty="0"/>
              <a:t>Kendine güven kazanmanın biricik yolu, başarısızlığa yer vermeyecek derecede bir şeye iyi hazırlanmaktır. </a:t>
            </a:r>
            <a:r>
              <a:rPr lang="tr-TR" dirty="0" err="1"/>
              <a:t>Lockwood</a:t>
            </a:r>
            <a:r>
              <a:rPr lang="tr-TR" dirty="0"/>
              <a:t> </a:t>
            </a:r>
            <a:r>
              <a:rPr lang="tr-TR" dirty="0" err="1" smtClean="0"/>
              <a:t>Thorpe</a:t>
            </a:r>
            <a:endParaRPr lang="tr-TR" dirty="0" smtClean="0"/>
          </a:p>
          <a:p>
            <a:pPr algn="just"/>
            <a:r>
              <a:rPr lang="tr-TR" dirty="0"/>
              <a:t>Özgüven, büyük girişimlerin ilk şartıdır. </a:t>
            </a:r>
            <a:r>
              <a:rPr lang="tr-TR" dirty="0" err="1"/>
              <a:t>Samuel</a:t>
            </a:r>
            <a:r>
              <a:rPr lang="tr-TR" dirty="0"/>
              <a:t> Johnson</a:t>
            </a:r>
          </a:p>
        </p:txBody>
      </p:sp>
    </p:spTree>
    <p:extLst>
      <p:ext uri="{BB962C8B-B14F-4D97-AF65-F5344CB8AC3E}">
        <p14:creationId xmlns:p14="http://schemas.microsoft.com/office/powerpoint/2010/main" val="3102554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Başarının önemli bir anahtarı kendine güvenmektir. Kendine güvenmenin önemli anahtarı ise hazırlık yapmaktır. Arthur </a:t>
            </a:r>
            <a:r>
              <a:rPr lang="tr-TR" dirty="0" err="1" smtClean="0"/>
              <a:t>Ashe</a:t>
            </a:r>
            <a:endParaRPr lang="tr-TR" dirty="0" smtClean="0"/>
          </a:p>
          <a:p>
            <a:r>
              <a:rPr lang="tr-TR" dirty="0"/>
              <a:t>Başkalarının senin hakkında ne düşündükleri konusunda endişe duyduğun sürece, onlar senin sahibindir! </a:t>
            </a:r>
            <a:r>
              <a:rPr lang="tr-TR" dirty="0" err="1"/>
              <a:t>Neale</a:t>
            </a:r>
            <a:r>
              <a:rPr lang="tr-TR" dirty="0"/>
              <a:t> Donald </a:t>
            </a:r>
            <a:r>
              <a:rPr lang="tr-TR" dirty="0" err="1" smtClean="0"/>
              <a:t>Walsch</a:t>
            </a:r>
            <a:endParaRPr lang="tr-TR" dirty="0" smtClean="0"/>
          </a:p>
          <a:p>
            <a:r>
              <a:rPr lang="tr-TR" dirty="0"/>
              <a:t>Büyük işler mi başarmak istiyorsun? Önce hayalini kur, sonra görselleştir, sonra planla...inan...harekete geç! </a:t>
            </a:r>
            <a:r>
              <a:rPr lang="tr-TR" dirty="0" err="1"/>
              <a:t>Alfred</a:t>
            </a:r>
            <a:r>
              <a:rPr lang="tr-TR" dirty="0"/>
              <a:t> A. </a:t>
            </a:r>
            <a:r>
              <a:rPr lang="tr-TR" dirty="0" err="1" smtClean="0"/>
              <a:t>Montapert</a:t>
            </a:r>
            <a:endParaRPr lang="tr-TR" dirty="0" smtClean="0"/>
          </a:p>
          <a:p>
            <a:r>
              <a:rPr lang="tr-TR" dirty="0"/>
              <a:t>Kuş konduğu dalın kırılmasından korkmaz. Çünkü güvendiği dal değil kendi kanatlarıdır.</a:t>
            </a:r>
          </a:p>
        </p:txBody>
      </p:sp>
    </p:spTree>
    <p:extLst>
      <p:ext uri="{BB962C8B-B14F-4D97-AF65-F5344CB8AC3E}">
        <p14:creationId xmlns:p14="http://schemas.microsoft.com/office/powerpoint/2010/main" val="3991561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827274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Özgüven nedir? </a:t>
            </a:r>
          </a:p>
        </p:txBody>
      </p:sp>
      <p:sp>
        <p:nvSpPr>
          <p:cNvPr id="3" name="İçerik Yer Tutucusu 2"/>
          <p:cNvSpPr>
            <a:spLocks noGrp="1"/>
          </p:cNvSpPr>
          <p:nvPr>
            <p:ph idx="1"/>
          </p:nvPr>
        </p:nvSpPr>
        <p:spPr/>
        <p:txBody>
          <a:bodyPr>
            <a:normAutofit/>
          </a:bodyPr>
          <a:lstStyle/>
          <a:p>
            <a:pPr algn="just"/>
            <a:r>
              <a:rPr lang="tr-TR" sz="2800" dirty="0"/>
              <a:t>Özgüven; kendimiz ve yeteneklerimiz hakkında pozitif ve gerçekçi bir anlayışa sahip olduğumuz anlamına gelmektedir. Diğer taraftan, özgüven eksikliği ise; kendinden şüphe duymak, pasiflik, boyun eğme, aşırı uyum gösterme, yalnızlık, eleştirilere karşı hassas olma, güvensizlik, depresyon, aşağılık duygusu ve sevilmediğini hissetme gibi kavramlarla tanımlanabilir. </a:t>
            </a:r>
          </a:p>
        </p:txBody>
      </p:sp>
    </p:spTree>
    <p:extLst>
      <p:ext uri="{BB962C8B-B14F-4D97-AF65-F5344CB8AC3E}">
        <p14:creationId xmlns:p14="http://schemas.microsoft.com/office/powerpoint/2010/main" val="3080639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a:t>Özgüven (Kendine Güven) Nasıl Oluşur? </a:t>
            </a:r>
          </a:p>
        </p:txBody>
      </p:sp>
      <p:sp>
        <p:nvSpPr>
          <p:cNvPr id="3" name="İçerik Yer Tutucusu 2"/>
          <p:cNvSpPr>
            <a:spLocks noGrp="1"/>
          </p:cNvSpPr>
          <p:nvPr>
            <p:ph idx="1"/>
          </p:nvPr>
        </p:nvSpPr>
        <p:spPr/>
        <p:txBody>
          <a:bodyPr>
            <a:normAutofit fontScale="92500" lnSpcReduction="10000"/>
          </a:bodyPr>
          <a:lstStyle/>
          <a:p>
            <a:r>
              <a:rPr lang="tr-TR" dirty="0"/>
              <a:t>Kendine güvenin gelişimini etkileyen pek çok etken olmakla birlikte, özellikle çocukluk döneminin ilk yıllarında ana-baba tutumları insanın kendisi hakkındaki duygularının oluşumunda son derece önemlidir. Ana-babadan biri ya da her ikisi, aşırı derecede eleştirel ve yüksek beklentili ise ya da aşırı korumacı ve bağımsızlığı engelleyiciyse, çocuklar kendilerinin yeteneksiz, yetersiz ve değersiz olduğuna inanabilir. Oysa ana-babalar çocuklarının girişimlerini destekler, gelişimlerini alkışlar, hata yaptıkları zamanlarda doğrusunu bulmalarına yardımcı olurken, onları sevmeye ve kabul etmeye devam ederlerse çocuklar da kendilerini kabul etmeyi, sevmeyi ve güvenmeyi öğrenebilirler. Kendine güven eksikliği, mutlaka yetenekten yoksun olunduğu anlamına gelmez. Bu eksiklik, diğer insanların, özellikle ana-babanın, çevre ve toplumun gerçek dışı beklenti ile ölçütlerine fazla yoğunlaşmanın bir sonucudur. Bu noktada kendine güvensizliğin hiç bir şekilde değişmeyeceğini düşünmek de son derece yanlış olur.</a:t>
            </a:r>
          </a:p>
        </p:txBody>
      </p:sp>
    </p:spTree>
    <p:extLst>
      <p:ext uri="{BB962C8B-B14F-4D97-AF65-F5344CB8AC3E}">
        <p14:creationId xmlns:p14="http://schemas.microsoft.com/office/powerpoint/2010/main" val="1150602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ÖZGÜVEN EKSİKLİĞİ NASIL GELİŞİR?</a:t>
            </a:r>
          </a:p>
        </p:txBody>
      </p:sp>
      <p:sp>
        <p:nvSpPr>
          <p:cNvPr id="3" name="İçerik Yer Tutucusu 2"/>
          <p:cNvSpPr>
            <a:spLocks noGrp="1"/>
          </p:cNvSpPr>
          <p:nvPr>
            <p:ph idx="1"/>
          </p:nvPr>
        </p:nvSpPr>
        <p:spPr/>
        <p:txBody>
          <a:bodyPr>
            <a:noAutofit/>
          </a:bodyPr>
          <a:lstStyle/>
          <a:p>
            <a:r>
              <a:rPr lang="tr-TR" sz="2800" dirty="0"/>
              <a:t>Aşağılık duygusu, umutsuzluk gibi duygular, genellikle evde, okulda veya işte yaşadığımız kimi olumsuz yaşam deneyimlerinden sonra ortaya çıkar. Örneğin, siz büyüme aşamasındayken, ebeveynleriniz size sağlıklı ve destekleyici bir çevre sağlayamamış olabilir. Size karşı çok eleştirel, </a:t>
            </a:r>
            <a:r>
              <a:rPr lang="tr-TR" sz="2800" dirty="0" err="1"/>
              <a:t>talepkar</a:t>
            </a:r>
            <a:r>
              <a:rPr lang="tr-TR" sz="2800" dirty="0"/>
              <a:t> ve/veya aşırı koruyucu olabilirler. Sonuç olarak, kendiniz hakkında olumsuz düşünmeye başlarsınız. </a:t>
            </a:r>
          </a:p>
        </p:txBody>
      </p:sp>
    </p:spTree>
    <p:extLst>
      <p:ext uri="{BB962C8B-B14F-4D97-AF65-F5344CB8AC3E}">
        <p14:creationId xmlns:p14="http://schemas.microsoft.com/office/powerpoint/2010/main" val="860767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Aileden birini veya yakın bir arkadaşı kaybetmek. Örneğin: anne-babanızın boşanması, evinizden ilk kez ayrılıyor olmak (ailenizden ve arkadaşlarınızdan ayrı olmak), erkek/kız arkadaşınızdan ayrılmak. </a:t>
            </a:r>
            <a:endParaRPr lang="tr-TR" dirty="0" smtClean="0"/>
          </a:p>
          <a:p>
            <a:pPr algn="just"/>
            <a:r>
              <a:rPr lang="tr-TR" dirty="0"/>
              <a:t>Başarısızlık, hayal kırıklığı gibi olumsuz olayları bir deneyim gibi algılamaktansa, bunların üzerinde fazla durmak</a:t>
            </a:r>
            <a:r>
              <a:rPr lang="tr-TR" dirty="0" smtClean="0"/>
              <a:t>.</a:t>
            </a:r>
          </a:p>
          <a:p>
            <a:pPr algn="just"/>
            <a:r>
              <a:rPr lang="tr-TR" dirty="0"/>
              <a:t>Kendini veya yeteneklerini çok acımasız bir şekilde eleştirmek</a:t>
            </a:r>
            <a:r>
              <a:rPr lang="tr-TR" dirty="0" smtClean="0"/>
              <a:t>.</a:t>
            </a:r>
          </a:p>
          <a:p>
            <a:pPr algn="just"/>
            <a:r>
              <a:rPr lang="tr-TR" dirty="0"/>
              <a:t> Olayların sonuçlarını, gerçekte olduklarından daha kötü bir şekilde değerlendirmek. </a:t>
            </a:r>
          </a:p>
        </p:txBody>
      </p:sp>
    </p:spTree>
    <p:extLst>
      <p:ext uri="{BB962C8B-B14F-4D97-AF65-F5344CB8AC3E}">
        <p14:creationId xmlns:p14="http://schemas.microsoft.com/office/powerpoint/2010/main" val="2936303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Ailenizin ve arkadaşlarınızın, sizinle ilgili istek ve beklentilerini karşılayabilmek için çok fazla baskı hissetme ve bu durumun sizin kendi kimliğinizi geliştirmenize ve kendinize ait kararlar almanıza mani olması. </a:t>
            </a:r>
            <a:endParaRPr lang="tr-TR" dirty="0" smtClean="0"/>
          </a:p>
          <a:p>
            <a:pPr algn="just"/>
            <a:r>
              <a:rPr lang="tr-TR" dirty="0" smtClean="0"/>
              <a:t> </a:t>
            </a:r>
            <a:r>
              <a:rPr lang="tr-TR" dirty="0"/>
              <a:t>Gerçekçi olmayan hedefler belirleme. </a:t>
            </a:r>
            <a:endParaRPr lang="tr-TR" dirty="0" smtClean="0"/>
          </a:p>
          <a:p>
            <a:pPr algn="just"/>
            <a:r>
              <a:rPr lang="tr-TR" dirty="0" smtClean="0"/>
              <a:t> </a:t>
            </a:r>
            <a:r>
              <a:rPr lang="tr-TR" dirty="0"/>
              <a:t>Başarısızlık korkusu. Örneğin; bir dersinizden kaldığınızda, kendinizi bir dersten kalmış, iyi bir insan olarak düşünmektense, işe yaramaz ve başarısız biri olarak düşünmek. </a:t>
            </a:r>
          </a:p>
        </p:txBody>
      </p:sp>
    </p:spTree>
    <p:extLst>
      <p:ext uri="{BB962C8B-B14F-4D97-AF65-F5344CB8AC3E}">
        <p14:creationId xmlns:p14="http://schemas.microsoft.com/office/powerpoint/2010/main" val="1397715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KENDİNE GÜVENİ OLUMSUZ ETKİLEYEN VARSAYIMLAR </a:t>
            </a:r>
          </a:p>
        </p:txBody>
      </p:sp>
      <p:sp>
        <p:nvSpPr>
          <p:cNvPr id="3" name="İçerik Yer Tutucusu 2"/>
          <p:cNvSpPr>
            <a:spLocks noGrp="1"/>
          </p:cNvSpPr>
          <p:nvPr>
            <p:ph idx="1"/>
          </p:nvPr>
        </p:nvSpPr>
        <p:spPr/>
        <p:txBody>
          <a:bodyPr/>
          <a:lstStyle/>
          <a:p>
            <a:pPr algn="just"/>
            <a:r>
              <a:rPr lang="tr-TR" dirty="0"/>
              <a:t>Dış etkilere karşı korunmak için insanlar bazı gerçekdışı düşünceler geliştirirler. Bunların bazıları yapıcı, bazıları ise yıkıcıdır. Kendine güveni olumsuz etkileyen bir kaç düşünce şekli ve onların gerçekçi seçenekleri şu şekilde sıralanabilir: </a:t>
            </a:r>
            <a:endParaRPr lang="tr-TR" dirty="0" smtClean="0"/>
          </a:p>
          <a:p>
            <a:pPr algn="just"/>
            <a:r>
              <a:rPr lang="tr-TR" dirty="0" smtClean="0"/>
              <a:t>- </a:t>
            </a:r>
            <a:r>
              <a:rPr lang="tr-TR" dirty="0"/>
              <a:t>Herkesin sevgisini ve onayını kazanmalıyım. Bu mükemmeliyetçi, ulaşılamaz bir hedeftir ve kişinin değerini tamamen başkalarının onayına bırakır, adeta başkalarına bağımlı gibi yaşamayı getirir. Oysa ki kişisel değer ve ölçütler geliştirmek daha olumludur. </a:t>
            </a:r>
            <a:endParaRPr lang="tr-TR" dirty="0" smtClean="0"/>
          </a:p>
          <a:p>
            <a:pPr algn="just"/>
            <a:r>
              <a:rPr lang="tr-TR" dirty="0" smtClean="0"/>
              <a:t>- </a:t>
            </a:r>
            <a:r>
              <a:rPr lang="tr-TR" dirty="0"/>
              <a:t>Tüm önemli alanlarda yetenekli, yeterli ve başarılı olmalıyım. Bu da mükemmeliyetçi, ulaşılamaz bir hedeftir ve kişisel değerimizi başarıyla ölçmeye dayanır. Oysa başarı doyurucu olabilse de sizi daha değerli kılmaz. Değerli olma, her insanın doğuştan sahip olduğu bir özelliktir. </a:t>
            </a:r>
          </a:p>
        </p:txBody>
      </p:sp>
    </p:spTree>
    <p:extLst>
      <p:ext uri="{BB962C8B-B14F-4D97-AF65-F5344CB8AC3E}">
        <p14:creationId xmlns:p14="http://schemas.microsoft.com/office/powerpoint/2010/main" val="3331801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Bugünkü bütün duygu ve davranışlarımı geçmişim belirler. </a:t>
            </a:r>
            <a:endParaRPr lang="tr-TR" dirty="0" smtClean="0"/>
          </a:p>
          <a:p>
            <a:pPr algn="just"/>
            <a:r>
              <a:rPr lang="tr-TR" dirty="0"/>
              <a:t>Güven duygusunun çocukluk döneminde dış etkilerden daha fazla zarar görebildiği doğrudur, ancak yaşınız ilerledikçe bu etkilerin neler olduğuna ilişkin bir bilinç ve bakış açısı kazanabilir ve yaşamınız üzerinde ne gibi etkilere izin vereceğinize siz karar verebilirsiniz. Geçmişteki olayların gölgesinde umutsuzca yaşamak zorunda değilsiniz. </a:t>
            </a:r>
          </a:p>
        </p:txBody>
      </p:sp>
    </p:spTree>
    <p:extLst>
      <p:ext uri="{BB962C8B-B14F-4D97-AF65-F5344CB8AC3E}">
        <p14:creationId xmlns:p14="http://schemas.microsoft.com/office/powerpoint/2010/main" val="233651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ÖZGÜVENİNİZİ NASIL ARTTIRIRSINIZ? </a:t>
            </a:r>
          </a:p>
        </p:txBody>
      </p:sp>
      <p:sp>
        <p:nvSpPr>
          <p:cNvPr id="3" name="İçerik Yer Tutucusu 2"/>
          <p:cNvSpPr>
            <a:spLocks noGrp="1"/>
          </p:cNvSpPr>
          <p:nvPr>
            <p:ph idx="1"/>
          </p:nvPr>
        </p:nvSpPr>
        <p:spPr/>
        <p:txBody>
          <a:bodyPr/>
          <a:lstStyle/>
          <a:p>
            <a:r>
              <a:rPr lang="tr-TR" dirty="0"/>
              <a:t>Kendiniz hakkında olumlu düşünün</a:t>
            </a:r>
            <a:r>
              <a:rPr lang="tr-TR" dirty="0" smtClean="0"/>
              <a:t>.</a:t>
            </a:r>
          </a:p>
          <a:p>
            <a:r>
              <a:rPr lang="tr-TR" dirty="0"/>
              <a:t>Gerçekçi olan ve beklentilerinizi karşılayan hedefler belirleyin. Makul seviyede hedefler belirleyin ki, böylece başardığınız şeyler, başta ulaşmayı düşündüğünüz </a:t>
            </a:r>
            <a:r>
              <a:rPr lang="tr-TR" dirty="0" smtClean="0"/>
              <a:t>hedeflere </a:t>
            </a:r>
            <a:r>
              <a:rPr lang="tr-TR" dirty="0"/>
              <a:t>yakın olsun. Bu durum, özgüveninizi ve kendinizle ilgili memnuniyetinizi destekler. </a:t>
            </a:r>
            <a:endParaRPr lang="tr-TR" dirty="0" smtClean="0"/>
          </a:p>
          <a:p>
            <a:r>
              <a:rPr lang="tr-TR" dirty="0" smtClean="0"/>
              <a:t> </a:t>
            </a:r>
            <a:r>
              <a:rPr lang="tr-TR" dirty="0"/>
              <a:t>Bir şey başardığınızda kendinizle gurur duyun ve kendinizi ödüllendirin. </a:t>
            </a:r>
            <a:endParaRPr lang="tr-TR" dirty="0" smtClean="0"/>
          </a:p>
          <a:p>
            <a:r>
              <a:rPr lang="tr-TR" dirty="0" smtClean="0"/>
              <a:t>Kötü </a:t>
            </a:r>
            <a:r>
              <a:rPr lang="tr-TR" dirty="0"/>
              <a:t>veya üzücü bir şey olduğunda, olumsuz düşüncelerinizin farkına varın. Tamamen duygularınızla hareket etmek yerine, içinde bulunduğunuz durum hakkında mantıklı olarak düşünün. </a:t>
            </a:r>
          </a:p>
        </p:txBody>
      </p:sp>
    </p:spTree>
    <p:extLst>
      <p:ext uri="{BB962C8B-B14F-4D97-AF65-F5344CB8AC3E}">
        <p14:creationId xmlns:p14="http://schemas.microsoft.com/office/powerpoint/2010/main" val="39985268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TotalTime>
  <Words>1010</Words>
  <Application>Microsoft Office PowerPoint</Application>
  <PresentationFormat>Geniş ekran</PresentationFormat>
  <Paragraphs>53</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İyon</vt:lpstr>
      <vt:lpstr>ÖZGÜVEN GELİŞİMİ</vt:lpstr>
      <vt:lpstr>Özgüven nedir? </vt:lpstr>
      <vt:lpstr>Özgüven (Kendine Güven) Nasıl Oluşur? </vt:lpstr>
      <vt:lpstr>ÖZGÜVEN EKSİKLİĞİ NASIL GELİŞİR?</vt:lpstr>
      <vt:lpstr>PowerPoint Sunusu</vt:lpstr>
      <vt:lpstr>PowerPoint Sunusu</vt:lpstr>
      <vt:lpstr>KENDİNE GÜVENİ OLUMSUZ ETKİLEYEN VARSAYIMLAR </vt:lpstr>
      <vt:lpstr>PowerPoint Sunusu</vt:lpstr>
      <vt:lpstr>ÖZGÜVENİNİZİ NASIL ARTTIRIRSINIZ? </vt:lpstr>
      <vt:lpstr>PowerPoint Sunusu</vt:lpstr>
      <vt:lpstr>PowerPoint Sunusu</vt:lpstr>
      <vt:lpstr>ÖZGÜVENİ İYİLEŞTİRMEK İÇİN HATIRLANMASI GEREKENLER </vt:lpstr>
      <vt:lpstr>ÖZGÜVENLE İLGİLİ SÖZLER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ÖZGÜVEN GELİŞİMİ</dc:title>
  <dc:creator>user</dc:creator>
  <cp:lastModifiedBy>user</cp:lastModifiedBy>
  <cp:revision>2</cp:revision>
  <dcterms:created xsi:type="dcterms:W3CDTF">2025-02-19T07:49:39Z</dcterms:created>
  <dcterms:modified xsi:type="dcterms:W3CDTF">2025-02-19T08:05:30Z</dcterms:modified>
</cp:coreProperties>
</file>