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90" r:id="rId3"/>
    <p:sldId id="291" r:id="rId4"/>
    <p:sldId id="292" r:id="rId5"/>
    <p:sldId id="293" r:id="rId6"/>
    <p:sldId id="296" r:id="rId7"/>
    <p:sldId id="294" r:id="rId8"/>
    <p:sldId id="295" r:id="rId9"/>
    <p:sldId id="297" r:id="rId10"/>
    <p:sldId id="298" r:id="rId11"/>
    <p:sldId id="299" r:id="rId12"/>
    <p:sldId id="300" r:id="rId13"/>
    <p:sldId id="301" r:id="rId14"/>
    <p:sldId id="303" r:id="rId15"/>
    <p:sldId id="289" r:id="rId16"/>
    <p:sldId id="265" r:id="rId17"/>
    <p:sldId id="267" r:id="rId18"/>
    <p:sldId id="282" r:id="rId19"/>
    <p:sldId id="287" r:id="rId20"/>
    <p:sldId id="288" r:id="rId21"/>
    <p:sldId id="283" r:id="rId22"/>
    <p:sldId id="284" r:id="rId23"/>
    <p:sldId id="285" r:id="rId24"/>
    <p:sldId id="286" r:id="rId25"/>
    <p:sldId id="266" r:id="rId26"/>
    <p:sldId id="258" r:id="rId27"/>
    <p:sldId id="280" r:id="rId28"/>
    <p:sldId id="274" r:id="rId29"/>
    <p:sldId id="259" r:id="rId30"/>
    <p:sldId id="260" r:id="rId31"/>
    <p:sldId id="261" r:id="rId32"/>
    <p:sldId id="281" r:id="rId33"/>
    <p:sldId id="268" r:id="rId34"/>
    <p:sldId id="269" r:id="rId35"/>
    <p:sldId id="270" r:id="rId36"/>
    <p:sldId id="302" r:id="rId37"/>
    <p:sldId id="271" r:id="rId38"/>
    <p:sldId id="278" r:id="rId39"/>
    <p:sldId id="275"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310313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30755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FEA28F-2224-42AE-9C22-CF30F47B737A}"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88946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242652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FEA28F-2224-42AE-9C22-CF30F47B737A}"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443957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38035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105248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284263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15806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121630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240172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225887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240204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27323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71460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pPr/>
              <a:t>23.02.2025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41813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30C91C-04D5-4426-A3FB-F3A4566E12DC}" type="datetimeFigureOut">
              <a:rPr lang="tr-TR" smtClean="0"/>
              <a:pPr/>
              <a:t>23.02.2025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7FEA28F-2224-42AE-9C22-CF30F47B737A}" type="slidenum">
              <a:rPr lang="tr-TR" smtClean="0"/>
              <a:pPr/>
              <a:t>‹#›</a:t>
            </a:fld>
            <a:endParaRPr lang="tr-TR"/>
          </a:p>
        </p:txBody>
      </p:sp>
    </p:spTree>
    <p:extLst>
      <p:ext uri="{BB962C8B-B14F-4D97-AF65-F5344CB8AC3E}">
        <p14:creationId xmlns:p14="http://schemas.microsoft.com/office/powerpoint/2010/main" xmlns="" val="3588676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02679" y="1768128"/>
            <a:ext cx="8915399" cy="2262781"/>
          </a:xfrm>
        </p:spPr>
        <p:txBody>
          <a:bodyPr/>
          <a:lstStyle/>
          <a:p>
            <a:pPr algn="ctr"/>
            <a:r>
              <a:rPr lang="tr-TR" dirty="0" smtClean="0"/>
              <a:t>YKS TANITIM SUNUMU</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45674" y="717480"/>
            <a:ext cx="2491557" cy="1946737"/>
          </a:xfrm>
          <a:prstGeom prst="rect">
            <a:avLst/>
          </a:prstGeom>
        </p:spPr>
      </p:pic>
      <p:sp>
        <p:nvSpPr>
          <p:cNvPr id="5" name="4 Alt Başlık"/>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2407019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900333" y="225083"/>
            <a:ext cx="10888394" cy="644300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842868" y="281354"/>
            <a:ext cx="9340947" cy="63163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OKUL BİRİNCİLERİ</a:t>
            </a:r>
            <a:endParaRPr lang="tr-TR" dirty="0"/>
          </a:p>
        </p:txBody>
      </p:sp>
      <p:sp>
        <p:nvSpPr>
          <p:cNvPr id="3" name="2 İçerik Yer Tutucusu"/>
          <p:cNvSpPr>
            <a:spLocks noGrp="1"/>
          </p:cNvSpPr>
          <p:nvPr>
            <p:ph idx="1"/>
          </p:nvPr>
        </p:nvSpPr>
        <p:spPr/>
        <p:txBody>
          <a:bodyPr>
            <a:normAutofit/>
          </a:bodyPr>
          <a:lstStyle/>
          <a:p>
            <a:pPr algn="just"/>
            <a:r>
              <a:rPr lang="tr-TR" sz="2800" dirty="0" smtClean="0">
                <a:latin typeface="Times New Roman" pitchFamily="18" charset="0"/>
                <a:cs typeface="Times New Roman" pitchFamily="18" charset="0"/>
              </a:rPr>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en üst tercihlerine yerleştirilmektedir.</a:t>
            </a:r>
            <a:endParaRPr lang="tr-TR"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r>
              <a:rPr lang="tr-TR" sz="2000" dirty="0" smtClean="0">
                <a:latin typeface="Times New Roman" pitchFamily="18" charset="0"/>
                <a:cs typeface="Times New Roman" pitchFamily="18" charset="0"/>
              </a:rPr>
              <a:t>2024-2025 öğretim yılı okul birincileri bu kontenjanlardan, 2025-</a:t>
            </a:r>
            <a:r>
              <a:rPr lang="tr-TR" sz="2000" dirty="0" err="1" smtClean="0">
                <a:latin typeface="Times New Roman" pitchFamily="18" charset="0"/>
                <a:cs typeface="Times New Roman" pitchFamily="18" charset="0"/>
              </a:rPr>
              <a:t>YKS'ye</a:t>
            </a:r>
            <a:r>
              <a:rPr lang="tr-TR" sz="2000" dirty="0" smtClean="0">
                <a:latin typeface="Times New Roman" pitchFamily="18" charset="0"/>
                <a:cs typeface="Times New Roman" pitchFamily="18" charset="0"/>
              </a:rPr>
              <a:t> girmek koşuluyla, sadece 2025-</a:t>
            </a:r>
            <a:r>
              <a:rPr lang="tr-TR" sz="2000" dirty="0" err="1" smtClean="0">
                <a:latin typeface="Times New Roman" pitchFamily="18" charset="0"/>
                <a:cs typeface="Times New Roman" pitchFamily="18" charset="0"/>
              </a:rPr>
              <a:t>YKS'de</a:t>
            </a:r>
            <a:r>
              <a:rPr lang="tr-TR" sz="2000" dirty="0" smtClean="0">
                <a:latin typeface="Times New Roman" pitchFamily="18" charset="0"/>
                <a:cs typeface="Times New Roman" pitchFamily="18" charset="0"/>
              </a:rPr>
              <a:t> yararlanırlar. Okul birincisi bilgisi, MEB e-okul sisteminden </a:t>
            </a:r>
            <a:r>
              <a:rPr lang="tr-TR" sz="2000" b="1" dirty="0" smtClean="0">
                <a:latin typeface="Times New Roman" pitchFamily="18" charset="0"/>
                <a:cs typeface="Times New Roman" pitchFamily="18" charset="0"/>
              </a:rPr>
              <a:t>17 Temmuz 2025 tarihinde elektronik ortamda alınarak,</a:t>
            </a:r>
          </a:p>
          <a:p>
            <a:pPr algn="just"/>
            <a:r>
              <a:rPr lang="tr-TR" sz="2000" dirty="0" smtClean="0">
                <a:latin typeface="Times New Roman" pitchFamily="18" charset="0"/>
                <a:cs typeface="Times New Roman" pitchFamily="18" charset="0"/>
              </a:rPr>
              <a:t>ÖSYM Aday İşlemleri Sistemine aktarılacaktır. Adayların bu bilgilerini hem kendi okullarından hem de ÖSYM’nin </a:t>
            </a:r>
            <a:r>
              <a:rPr lang="tr-TR" sz="2000" b="1" dirty="0" smtClean="0">
                <a:latin typeface="Times New Roman" pitchFamily="18" charset="0"/>
                <a:cs typeface="Times New Roman" pitchFamily="18" charset="0"/>
              </a:rPr>
              <a:t>https://ais.osym.gov.tr internet adresinden 18-23 Temmuz 2025 tarihleri arasında kontrol etmeleri ve 23 Temmuz 2025 </a:t>
            </a:r>
            <a:r>
              <a:rPr lang="tr-TR" sz="2000" dirty="0" smtClean="0">
                <a:latin typeface="Times New Roman" pitchFamily="18" charset="0"/>
                <a:cs typeface="Times New Roman" pitchFamily="18" charset="0"/>
              </a:rPr>
              <a:t>tarihi saat 16.00’ya kadar MEB e-okul sisteminde gereken düzeltmeleri yaptırmış olmaları gerekmektedir. Bu süre tamamlandıktan sonra düzeltme/değişiklik yapılamayacaktır. </a:t>
            </a:r>
            <a:r>
              <a:rPr lang="tr-TR" sz="2000" b="1" dirty="0" smtClean="0">
                <a:latin typeface="Times New Roman" pitchFamily="18" charset="0"/>
                <a:cs typeface="Times New Roman" pitchFamily="18" charset="0"/>
              </a:rPr>
              <a:t>Adayların bireysel olarak veya ortaöğretim kurumlarının doğrudan Merkezimize yapacakları değişiklik/düzeltme talepleri kabul edilmeyecektir.</a:t>
            </a:r>
            <a:endParaRPr lang="tr-TR"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r>
              <a:rPr lang="tr-TR" sz="2800" dirty="0" smtClean="0">
                <a:latin typeface="Times New Roman" pitchFamily="18" charset="0"/>
                <a:cs typeface="Times New Roman" pitchFamily="18" charset="0"/>
              </a:rPr>
              <a:t>Okul birincileri için ayrılan kontenjanlar sınırlıdır. Bu nedenle, tercihlerinin tümünü çok istenen programlar arasından yapan okul birincileri, puanlarının yüksek olmaması durumunda hiçbir programa yerleşemeyebilirler. Okul birincileri için ayrılan kontenjanların dolmaması durumunda boş kontenjan genel kontenjana aktarılır. Kılavuzda yer alan tüm genel kurallar, okul birincileri için de geçerlidir.</a:t>
            </a:r>
            <a:endParaRPr lang="tr-TR" sz="2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99138" y="780666"/>
            <a:ext cx="9214339" cy="5723906"/>
          </a:xfrm>
          <a:prstGeom prst="rect">
            <a:avLst/>
          </a:prstGeom>
        </p:spPr>
      </p:pic>
    </p:spTree>
    <p:extLst>
      <p:ext uri="{BB962C8B-B14F-4D97-AF65-F5344CB8AC3E}">
        <p14:creationId xmlns:p14="http://schemas.microsoft.com/office/powerpoint/2010/main" xmlns="" val="196830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772530" y="745588"/>
            <a:ext cx="9453488" cy="5641144"/>
          </a:xfrm>
          <a:prstGeom prst="rect">
            <a:avLst/>
          </a:prstGeom>
          <a:noFill/>
          <a:ln w="9525">
            <a:noFill/>
            <a:miter lim="800000"/>
            <a:headEnd/>
            <a:tailEnd/>
          </a:ln>
          <a:effectLst/>
        </p:spPr>
      </p:pic>
    </p:spTree>
    <p:extLst>
      <p:ext uri="{BB962C8B-B14F-4D97-AF65-F5344CB8AC3E}">
        <p14:creationId xmlns:p14="http://schemas.microsoft.com/office/powerpoint/2010/main" xmlns="" val="611488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090057" y="624110"/>
            <a:ext cx="8775865" cy="5287740"/>
          </a:xfrm>
          <a:prstGeom prst="rect">
            <a:avLst/>
          </a:prstGeom>
        </p:spPr>
      </p:pic>
    </p:spTree>
    <p:extLst>
      <p:ext uri="{BB962C8B-B14F-4D97-AF65-F5344CB8AC3E}">
        <p14:creationId xmlns:p14="http://schemas.microsoft.com/office/powerpoint/2010/main" xmlns="" val="2183091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Freeform 11"/>
          <p:cNvSpPr>
            <a:spLocks noGrp="1"/>
          </p:cNvSpPr>
          <p:nvPr>
            <p:ph idx="1"/>
          </p:nvPr>
        </p:nvSpPr>
        <p:spPr>
          <a:custGeom>
            <a:avLst/>
            <a:gdLst/>
            <a:ahLst/>
            <a:cxnLst/>
            <a:rect l="l" t="t" r="r" b="b"/>
            <a:pathLst>
              <a:path w="16355123" h="5872104">
                <a:moveTo>
                  <a:pt x="0" y="0"/>
                </a:moveTo>
                <a:lnTo>
                  <a:pt x="16355122" y="0"/>
                </a:lnTo>
                <a:lnTo>
                  <a:pt x="16355122" y="5872104"/>
                </a:lnTo>
                <a:lnTo>
                  <a:pt x="0" y="5872104"/>
                </a:lnTo>
                <a:lnTo>
                  <a:pt x="0" y="0"/>
                </a:lnTo>
                <a:close/>
              </a:path>
            </a:pathLst>
          </a:custGeom>
          <a:blipFill>
            <a:blip r:embed="rId2" cstate="print"/>
            <a:stretch>
              <a:fillRect t="-2514" b="-3073"/>
            </a:stretch>
          </a:blipFill>
        </p:spPr>
        <p:txBody>
          <a:bodyPr/>
          <a:lstStyle/>
          <a:p>
            <a:endParaRPr lang="tr-TR" dirty="0"/>
          </a:p>
        </p:txBody>
      </p:sp>
    </p:spTree>
    <p:extLst>
      <p:ext uri="{BB962C8B-B14F-4D97-AF65-F5344CB8AC3E}">
        <p14:creationId xmlns:p14="http://schemas.microsoft.com/office/powerpoint/2010/main" xmlns="" val="229861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Freeform 11"/>
          <p:cNvSpPr>
            <a:spLocks noGrp="1"/>
          </p:cNvSpPr>
          <p:nvPr>
            <p:ph idx="1"/>
          </p:nvPr>
        </p:nvSpPr>
        <p:spPr bwMode="auto">
          <a:custGeom>
            <a:avLst/>
            <a:gdLst>
              <a:gd name="T0" fmla="*/ 0 w 15601349"/>
              <a:gd name="T1" fmla="*/ 0 h 8569214"/>
              <a:gd name="T2" fmla="*/ 15601350 w 15601349"/>
              <a:gd name="T3" fmla="*/ 0 h 8569214"/>
              <a:gd name="T4" fmla="*/ 15601350 w 15601349"/>
              <a:gd name="T5" fmla="*/ 8569214 h 8569214"/>
              <a:gd name="T6" fmla="*/ 0 w 15601349"/>
              <a:gd name="T7" fmla="*/ 8569214 h 8569214"/>
              <a:gd name="T8" fmla="*/ 0 w 15601349"/>
              <a:gd name="T9" fmla="*/ 0 h 8569214"/>
            </a:gdLst>
            <a:ahLst/>
            <a:cxnLst>
              <a:cxn ang="0">
                <a:pos x="T0" y="T1"/>
              </a:cxn>
              <a:cxn ang="0">
                <a:pos x="T2" y="T3"/>
              </a:cxn>
              <a:cxn ang="0">
                <a:pos x="T4" y="T5"/>
              </a:cxn>
              <a:cxn ang="0">
                <a:pos x="T6" y="T7"/>
              </a:cxn>
              <a:cxn ang="0">
                <a:pos x="T8" y="T9"/>
              </a:cxn>
            </a:cxnLst>
            <a:rect l="0" t="0" r="r" b="b"/>
            <a:pathLst>
              <a:path w="15601349" h="8569214">
                <a:moveTo>
                  <a:pt x="0" y="0"/>
                </a:moveTo>
                <a:lnTo>
                  <a:pt x="15601350" y="0"/>
                </a:lnTo>
                <a:lnTo>
                  <a:pt x="15601350" y="8569214"/>
                </a:lnTo>
                <a:lnTo>
                  <a:pt x="0" y="856921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xmlns="" val="168801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SINAVA KİMLER BAŞVURABİLİR?</a:t>
            </a:r>
            <a:endParaRPr lang="tr-TR" dirty="0"/>
          </a:p>
        </p:txBody>
      </p:sp>
      <p:sp>
        <p:nvSpPr>
          <p:cNvPr id="3" name="2 İçerik Yer Tutucusu"/>
          <p:cNvSpPr>
            <a:spLocks noGrp="1"/>
          </p:cNvSpPr>
          <p:nvPr>
            <p:ph idx="1"/>
          </p:nvPr>
        </p:nvSpPr>
        <p:spPr>
          <a:xfrm>
            <a:off x="1885071" y="1631852"/>
            <a:ext cx="9619541" cy="4279370"/>
          </a:xfrm>
        </p:spPr>
        <p:txBody>
          <a:bodyPr>
            <a:normAutofit fontScale="92500" lnSpcReduction="20000"/>
          </a:bodyPr>
          <a:lstStyle/>
          <a:p>
            <a:r>
              <a:rPr lang="tr-TR" dirty="0" smtClean="0">
                <a:latin typeface="Times New Roman" pitchFamily="18" charset="0"/>
                <a:cs typeface="Times New Roman" pitchFamily="18" charset="0"/>
              </a:rPr>
              <a:t>2025-2026 öğretim yılında ÖSYM tarafından yapılacak merkezî yerleştirme (</a:t>
            </a:r>
            <a:r>
              <a:rPr lang="tr-TR" i="1" dirty="0" smtClean="0">
                <a:latin typeface="Times New Roman" pitchFamily="18" charset="0"/>
                <a:cs typeface="Times New Roman" pitchFamily="18" charset="0"/>
              </a:rPr>
              <a:t>TÜBİTAK yarışmalarıyla sınavsız geçiş hakkı</a:t>
            </a:r>
          </a:p>
          <a:p>
            <a:r>
              <a:rPr lang="tr-TR" i="1" dirty="0" smtClean="0">
                <a:latin typeface="Times New Roman" pitchFamily="18" charset="0"/>
                <a:cs typeface="Times New Roman" pitchFamily="18" charset="0"/>
              </a:rPr>
              <a:t>Edinen adaylar ile yükseköğretim kurumlarının özel yetenek sınavı kapsamında öğrenci alan spor (spor bilimleri alanında</a:t>
            </a:r>
          </a:p>
          <a:p>
            <a:r>
              <a:rPr lang="tr-TR" i="1" dirty="0" smtClean="0">
                <a:latin typeface="Times New Roman" pitchFamily="18" charset="0"/>
                <a:cs typeface="Times New Roman" pitchFamily="18" charset="0"/>
              </a:rPr>
              <a:t>Eğitim veren) programlarında öğrenim görmek isteyen Özel Yetenek Sınavı (ÖZYES) adayları da dâhil) veya ilgili</a:t>
            </a:r>
          </a:p>
          <a:p>
            <a:r>
              <a:rPr lang="tr-TR" dirty="0" smtClean="0">
                <a:latin typeface="Times New Roman" pitchFamily="18" charset="0"/>
                <a:cs typeface="Times New Roman" pitchFamily="18" charset="0"/>
              </a:rPr>
              <a:t>Yükseköğretim kurumlarınca yapılacak özel yetenek sınavı sonucu yükseköğretim programlarına yerleştirme işlemine alınacak</a:t>
            </a:r>
          </a:p>
          <a:p>
            <a:r>
              <a:rPr lang="tr-TR" dirty="0" smtClean="0">
                <a:latin typeface="Times New Roman" pitchFamily="18" charset="0"/>
                <a:cs typeface="Times New Roman" pitchFamily="18" charset="0"/>
              </a:rPr>
              <a:t>Tüm adaylar, 2025-</a:t>
            </a:r>
            <a:r>
              <a:rPr lang="tr-TR" dirty="0" err="1" smtClean="0">
                <a:latin typeface="Times New Roman" pitchFamily="18" charset="0"/>
                <a:cs typeface="Times New Roman" pitchFamily="18" charset="0"/>
              </a:rPr>
              <a:t>YKS’ye</a:t>
            </a:r>
            <a:r>
              <a:rPr lang="tr-TR" dirty="0" smtClean="0">
                <a:latin typeface="Times New Roman" pitchFamily="18" charset="0"/>
                <a:cs typeface="Times New Roman" pitchFamily="18" charset="0"/>
              </a:rPr>
              <a:t> başvuru yapmak ve sınavın ilgili oturumuna katılmak zorundadır.</a:t>
            </a:r>
          </a:p>
          <a:p>
            <a:r>
              <a:rPr lang="tr-TR" dirty="0" smtClean="0">
                <a:latin typeface="Times New Roman" pitchFamily="18" charset="0"/>
                <a:cs typeface="Times New Roman" pitchFamily="18" charset="0"/>
              </a:rPr>
              <a:t>YKS, 3 oturumlu bir sınavdır. </a:t>
            </a:r>
            <a:r>
              <a:rPr lang="tr-TR" dirty="0" err="1" smtClean="0">
                <a:latin typeface="Times New Roman" pitchFamily="18" charset="0"/>
                <a:cs typeface="Times New Roman" pitchFamily="18" charset="0"/>
              </a:rPr>
              <a:t>YKS’ye</a:t>
            </a:r>
            <a:r>
              <a:rPr lang="tr-TR" dirty="0" smtClean="0">
                <a:latin typeface="Times New Roman" pitchFamily="18" charset="0"/>
                <a:cs typeface="Times New Roman" pitchFamily="18" charset="0"/>
              </a:rPr>
              <a:t> başvuran tüm adayların, Temel Yeterlilik Testine (TYT) katılmaları zorunludur.</a:t>
            </a:r>
          </a:p>
          <a:p>
            <a:r>
              <a:rPr lang="tr-TR" dirty="0" smtClean="0">
                <a:latin typeface="Times New Roman" pitchFamily="18" charset="0"/>
                <a:cs typeface="Times New Roman" pitchFamily="18" charset="0"/>
              </a:rPr>
              <a:t>2025-</a:t>
            </a:r>
            <a:r>
              <a:rPr lang="tr-TR" dirty="0" err="1" smtClean="0">
                <a:latin typeface="Times New Roman" pitchFamily="18" charset="0"/>
                <a:cs typeface="Times New Roman" pitchFamily="18" charset="0"/>
              </a:rPr>
              <a:t>YKS’de</a:t>
            </a:r>
            <a:r>
              <a:rPr lang="tr-TR" dirty="0" smtClean="0">
                <a:latin typeface="Times New Roman" pitchFamily="18" charset="0"/>
                <a:cs typeface="Times New Roman" pitchFamily="18" charset="0"/>
              </a:rPr>
              <a:t> SAY, SÖZ, EA veya DİL puanıyla bir lisans programına yerleşmek isteyenlerin ise 2025-AYT ve/veya</a:t>
            </a:r>
          </a:p>
          <a:p>
            <a:r>
              <a:rPr lang="tr-TR" dirty="0" smtClean="0">
                <a:latin typeface="Times New Roman" pitchFamily="18" charset="0"/>
                <a:cs typeface="Times New Roman" pitchFamily="18" charset="0"/>
              </a:rPr>
              <a:t>2025-YDT oturumlarına katılmaları zorunludur.</a:t>
            </a:r>
          </a:p>
          <a:p>
            <a:r>
              <a:rPr lang="tr-TR" dirty="0" smtClean="0">
                <a:latin typeface="Times New Roman" pitchFamily="18" charset="0"/>
                <a:cs typeface="Times New Roman" pitchFamily="18" charset="0"/>
              </a:rPr>
              <a:t>2025-</a:t>
            </a:r>
            <a:r>
              <a:rPr lang="tr-TR" dirty="0" err="1" smtClean="0">
                <a:latin typeface="Times New Roman" pitchFamily="18" charset="0"/>
                <a:cs typeface="Times New Roman" pitchFamily="18" charset="0"/>
              </a:rPr>
              <a:t>YKS’ye</a:t>
            </a:r>
            <a:r>
              <a:rPr lang="tr-TR" dirty="0" smtClean="0">
                <a:latin typeface="Times New Roman" pitchFamily="18" charset="0"/>
                <a:cs typeface="Times New Roman" pitchFamily="18" charset="0"/>
              </a:rPr>
              <a:t> öğrenim durumları aşağıdakilerden herhangi birine uyanlar başvurabileceklerdir:</a:t>
            </a:r>
            <a:endParaRPr lang="tr-TR"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Freeform 11"/>
          <p:cNvSpPr>
            <a:spLocks noGrp="1"/>
          </p:cNvSpPr>
          <p:nvPr>
            <p:ph idx="1"/>
          </p:nvPr>
        </p:nvSpPr>
        <p:spPr bwMode="auto">
          <a:custGeom>
            <a:avLst/>
            <a:gdLst>
              <a:gd name="T0" fmla="*/ 0 w 15925387"/>
              <a:gd name="T1" fmla="*/ 0 h 8803604"/>
              <a:gd name="T2" fmla="*/ 15925386 w 15925387"/>
              <a:gd name="T3" fmla="*/ 0 h 8803604"/>
              <a:gd name="T4" fmla="*/ 15925386 w 15925387"/>
              <a:gd name="T5" fmla="*/ 8803604 h 8803604"/>
              <a:gd name="T6" fmla="*/ 0 w 15925387"/>
              <a:gd name="T7" fmla="*/ 8803604 h 8803604"/>
              <a:gd name="T8" fmla="*/ 0 w 15925387"/>
              <a:gd name="T9" fmla="*/ 0 h 8803604"/>
            </a:gdLst>
            <a:ahLst/>
            <a:cxnLst>
              <a:cxn ang="0">
                <a:pos x="T0" y="T1"/>
              </a:cxn>
              <a:cxn ang="0">
                <a:pos x="T2" y="T3"/>
              </a:cxn>
              <a:cxn ang="0">
                <a:pos x="T4" y="T5"/>
              </a:cxn>
              <a:cxn ang="0">
                <a:pos x="T6" y="T7"/>
              </a:cxn>
              <a:cxn ang="0">
                <a:pos x="T8" y="T9"/>
              </a:cxn>
            </a:cxnLst>
            <a:rect l="0" t="0" r="r" b="b"/>
            <a:pathLst>
              <a:path w="15925387" h="8803604">
                <a:moveTo>
                  <a:pt x="0" y="0"/>
                </a:moveTo>
                <a:lnTo>
                  <a:pt x="15925386" y="0"/>
                </a:lnTo>
                <a:lnTo>
                  <a:pt x="15925386" y="8803604"/>
                </a:lnTo>
                <a:lnTo>
                  <a:pt x="0" y="880360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xmlns="" val="40964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Grp="1"/>
          </p:cNvSpPr>
          <p:nvPr>
            <p:ph idx="1"/>
          </p:nvPr>
        </p:nvSpPr>
        <p:spPr bwMode="auto">
          <a:custGeom>
            <a:avLst/>
            <a:gdLst>
              <a:gd name="T0" fmla="*/ 0 w 16275774"/>
              <a:gd name="T1" fmla="*/ 0 h 8639740"/>
              <a:gd name="T2" fmla="*/ 16275774 w 16275774"/>
              <a:gd name="T3" fmla="*/ 0 h 8639740"/>
              <a:gd name="T4" fmla="*/ 16275774 w 16275774"/>
              <a:gd name="T5" fmla="*/ 8639740 h 8639740"/>
              <a:gd name="T6" fmla="*/ 0 w 16275774"/>
              <a:gd name="T7" fmla="*/ 8639740 h 8639740"/>
              <a:gd name="T8" fmla="*/ 0 w 16275774"/>
              <a:gd name="T9" fmla="*/ 0 h 8639740"/>
            </a:gdLst>
            <a:ahLst/>
            <a:cxnLst>
              <a:cxn ang="0">
                <a:pos x="T0" y="T1"/>
              </a:cxn>
              <a:cxn ang="0">
                <a:pos x="T2" y="T3"/>
              </a:cxn>
              <a:cxn ang="0">
                <a:pos x="T4" y="T5"/>
              </a:cxn>
              <a:cxn ang="0">
                <a:pos x="T6" y="T7"/>
              </a:cxn>
              <a:cxn ang="0">
                <a:pos x="T8" y="T9"/>
              </a:cxn>
            </a:cxnLst>
            <a:rect l="0" t="0" r="r" b="b"/>
            <a:pathLst>
              <a:path w="16275774" h="8639740">
                <a:moveTo>
                  <a:pt x="0" y="0"/>
                </a:moveTo>
                <a:lnTo>
                  <a:pt x="16275774" y="0"/>
                </a:lnTo>
                <a:lnTo>
                  <a:pt x="16275774" y="8639740"/>
                </a:lnTo>
                <a:lnTo>
                  <a:pt x="0" y="863974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dirty="0"/>
          </a:p>
        </p:txBody>
      </p:sp>
      <p:sp>
        <p:nvSpPr>
          <p:cNvPr id="7" name="Unvan 6"/>
          <p:cNvSpPr>
            <a:spLocks noGrp="1"/>
          </p:cNvSpPr>
          <p:nvPr>
            <p:ph type="title"/>
          </p:nvPr>
        </p:nvSpPr>
        <p:spPr/>
        <p:txBody>
          <a:bodyPr/>
          <a:lstStyle/>
          <a:p>
            <a:endParaRPr lang="tr-TR"/>
          </a:p>
        </p:txBody>
      </p:sp>
    </p:spTree>
    <p:extLst>
      <p:ext uri="{BB962C8B-B14F-4D97-AF65-F5344CB8AC3E}">
        <p14:creationId xmlns:p14="http://schemas.microsoft.com/office/powerpoint/2010/main" xmlns="" val="415356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Freeform 11"/>
          <p:cNvSpPr>
            <a:spLocks noGrp="1"/>
          </p:cNvSpPr>
          <p:nvPr>
            <p:ph idx="1"/>
          </p:nvPr>
        </p:nvSpPr>
        <p:spPr bwMode="auto">
          <a:custGeom>
            <a:avLst/>
            <a:gdLst>
              <a:gd name="T0" fmla="*/ 0 w 16230600"/>
              <a:gd name="T1" fmla="*/ 0 h 7568982"/>
              <a:gd name="T2" fmla="*/ 16230600 w 16230600"/>
              <a:gd name="T3" fmla="*/ 0 h 7568982"/>
              <a:gd name="T4" fmla="*/ 16230600 w 16230600"/>
              <a:gd name="T5" fmla="*/ 7568982 h 7568982"/>
              <a:gd name="T6" fmla="*/ 0 w 16230600"/>
              <a:gd name="T7" fmla="*/ 7568982 h 7568982"/>
              <a:gd name="T8" fmla="*/ 0 w 16230600"/>
              <a:gd name="T9" fmla="*/ 0 h 7568982"/>
            </a:gdLst>
            <a:ahLst/>
            <a:cxnLst>
              <a:cxn ang="0">
                <a:pos x="T0" y="T1"/>
              </a:cxn>
              <a:cxn ang="0">
                <a:pos x="T2" y="T3"/>
              </a:cxn>
              <a:cxn ang="0">
                <a:pos x="T4" y="T5"/>
              </a:cxn>
              <a:cxn ang="0">
                <a:pos x="T6" y="T7"/>
              </a:cxn>
              <a:cxn ang="0">
                <a:pos x="T8" y="T9"/>
              </a:cxn>
            </a:cxnLst>
            <a:rect l="0" t="0" r="r" b="b"/>
            <a:pathLst>
              <a:path w="16230600" h="7568982">
                <a:moveTo>
                  <a:pt x="0" y="0"/>
                </a:moveTo>
                <a:lnTo>
                  <a:pt x="16230600" y="0"/>
                </a:lnTo>
                <a:lnTo>
                  <a:pt x="16230600" y="7568982"/>
                </a:lnTo>
                <a:lnTo>
                  <a:pt x="0" y="756898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xmlns="" val="135919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Freeform 11"/>
          <p:cNvSpPr>
            <a:spLocks noGrp="1"/>
          </p:cNvSpPr>
          <p:nvPr>
            <p:ph idx="1"/>
          </p:nvPr>
        </p:nvSpPr>
        <p:spPr bwMode="auto">
          <a:custGeom>
            <a:avLst/>
            <a:gdLst>
              <a:gd name="T0" fmla="*/ 0 w 16230600"/>
              <a:gd name="T1" fmla="*/ 0 h 7674935"/>
              <a:gd name="T2" fmla="*/ 16230600 w 16230600"/>
              <a:gd name="T3" fmla="*/ 0 h 7674935"/>
              <a:gd name="T4" fmla="*/ 16230600 w 16230600"/>
              <a:gd name="T5" fmla="*/ 7674934 h 7674935"/>
              <a:gd name="T6" fmla="*/ 0 w 16230600"/>
              <a:gd name="T7" fmla="*/ 7674934 h 7674935"/>
              <a:gd name="T8" fmla="*/ 0 w 16230600"/>
              <a:gd name="T9" fmla="*/ 0 h 7674935"/>
            </a:gdLst>
            <a:ahLst/>
            <a:cxnLst>
              <a:cxn ang="0">
                <a:pos x="T0" y="T1"/>
              </a:cxn>
              <a:cxn ang="0">
                <a:pos x="T2" y="T3"/>
              </a:cxn>
              <a:cxn ang="0">
                <a:pos x="T4" y="T5"/>
              </a:cxn>
              <a:cxn ang="0">
                <a:pos x="T6" y="T7"/>
              </a:cxn>
              <a:cxn ang="0">
                <a:pos x="T8" y="T9"/>
              </a:cxn>
            </a:cxnLst>
            <a:rect l="0" t="0" r="r" b="b"/>
            <a:pathLst>
              <a:path w="16230600" h="7674935">
                <a:moveTo>
                  <a:pt x="0" y="0"/>
                </a:moveTo>
                <a:lnTo>
                  <a:pt x="16230600" y="0"/>
                </a:lnTo>
                <a:lnTo>
                  <a:pt x="16230600" y="7674934"/>
                </a:lnTo>
                <a:lnTo>
                  <a:pt x="0" y="767493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xmlns="" val="757987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Freeform 11"/>
          <p:cNvSpPr>
            <a:spLocks noGrp="1"/>
          </p:cNvSpPr>
          <p:nvPr>
            <p:ph idx="1"/>
          </p:nvPr>
        </p:nvSpPr>
        <p:spPr bwMode="auto">
          <a:custGeom>
            <a:avLst/>
            <a:gdLst>
              <a:gd name="T0" fmla="*/ 0 w 16230600"/>
              <a:gd name="T1" fmla="*/ 0 h 7364455"/>
              <a:gd name="T2" fmla="*/ 16230600 w 16230600"/>
              <a:gd name="T3" fmla="*/ 0 h 7364455"/>
              <a:gd name="T4" fmla="*/ 16230600 w 16230600"/>
              <a:gd name="T5" fmla="*/ 7364454 h 7364455"/>
              <a:gd name="T6" fmla="*/ 0 w 16230600"/>
              <a:gd name="T7" fmla="*/ 7364454 h 7364455"/>
              <a:gd name="T8" fmla="*/ 0 w 16230600"/>
              <a:gd name="T9" fmla="*/ 0 h 7364455"/>
            </a:gdLst>
            <a:ahLst/>
            <a:cxnLst>
              <a:cxn ang="0">
                <a:pos x="T0" y="T1"/>
              </a:cxn>
              <a:cxn ang="0">
                <a:pos x="T2" y="T3"/>
              </a:cxn>
              <a:cxn ang="0">
                <a:pos x="T4" y="T5"/>
              </a:cxn>
              <a:cxn ang="0">
                <a:pos x="T6" y="T7"/>
              </a:cxn>
              <a:cxn ang="0">
                <a:pos x="T8" y="T9"/>
              </a:cxn>
            </a:cxnLst>
            <a:rect l="0" t="0" r="r" b="b"/>
            <a:pathLst>
              <a:path w="16230600" h="7364455">
                <a:moveTo>
                  <a:pt x="0" y="0"/>
                </a:moveTo>
                <a:lnTo>
                  <a:pt x="16230600" y="0"/>
                </a:lnTo>
                <a:lnTo>
                  <a:pt x="16230600" y="7364454"/>
                </a:lnTo>
                <a:lnTo>
                  <a:pt x="0" y="736445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dirty="0"/>
          </a:p>
        </p:txBody>
      </p:sp>
    </p:spTree>
    <p:extLst>
      <p:ext uri="{BB962C8B-B14F-4D97-AF65-F5344CB8AC3E}">
        <p14:creationId xmlns:p14="http://schemas.microsoft.com/office/powerpoint/2010/main" xmlns="" val="2109156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t>TYT SOSYAL BİLİMLER TESTİ İLE AYT SOSYAL BİLİMLER-2 TESTİNDE DİN KÜLTÜRÜ VE AHLAK BİLGİSİ SORULARINI VEYA İLAVE FELSEFE/FELSEFE GRUBU SORULARINI CEVAPLANDIRMA DURUMU</a:t>
            </a:r>
            <a:endParaRPr lang="tr-TR" sz="2000" dirty="0"/>
          </a:p>
        </p:txBody>
      </p:sp>
      <p:sp>
        <p:nvSpPr>
          <p:cNvPr id="3" name="İçerik Yer Tutucusu 2"/>
          <p:cNvSpPr>
            <a:spLocks noGrp="1"/>
          </p:cNvSpPr>
          <p:nvPr>
            <p:ph idx="1"/>
          </p:nvPr>
        </p:nvSpPr>
        <p:spPr/>
        <p:txBody>
          <a:bodyPr/>
          <a:lstStyle/>
          <a:p>
            <a:r>
              <a:rPr lang="tr-TR" b="1" dirty="0" smtClean="0"/>
              <a:t>Adaylar </a:t>
            </a:r>
            <a:r>
              <a:rPr lang="tr-TR" b="1" dirty="0"/>
              <a:t>bu alanda, aşağıdaki seçeneklerden kendi öğrenimlerine uygun olanı kodu ile birlikte yazacaklardır. Bu bilgiler; MEB e-okul sisteminden de kontrol edilerek sistemdeki bilgiler doğrultusunda işlem yapılabilecektir. 1- Ortaöğretimde zorunlu Din Kültürü ve Ahlak Bilgisi dersi aldım. Ortaöğretimde, Din Kültürü ve Ahlak Bilgisi dersini almak zorunda olan tüm adaylar (İmam Hatip Okulları öğrencileri/mezunları dâhil), bu seçeneği ve (1) kodunu yazacaklardır. Bu seçeneği yazan adaylar, sınavda sadece Din Kültürü ve Ahlak Bilgisi sorularını cevaplayacak, ilave Felsefe/Felsefe Grubu sorularını cevaplamayacaktır. Bu durumdaki adaylar, ilave Felsefe/Felsefe Grubu sorularını cevaplasalar bile bu cevapları değerlendirmeye alınmayacaktır</a:t>
            </a:r>
            <a:r>
              <a:rPr lang="tr-TR" dirty="0"/>
              <a:t>.</a:t>
            </a:r>
          </a:p>
        </p:txBody>
      </p:sp>
    </p:spTree>
    <p:extLst>
      <p:ext uri="{BB962C8B-B14F-4D97-AF65-F5344CB8AC3E}">
        <p14:creationId xmlns:p14="http://schemas.microsoft.com/office/powerpoint/2010/main" xmlns="" val="1683340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78774" y="368134"/>
            <a:ext cx="10367157" cy="5795159"/>
          </a:xfrm>
          <a:prstGeom prst="rect">
            <a:avLst/>
          </a:prstGeom>
        </p:spPr>
      </p:pic>
    </p:spTree>
    <p:extLst>
      <p:ext uri="{BB962C8B-B14F-4D97-AF65-F5344CB8AC3E}">
        <p14:creationId xmlns:p14="http://schemas.microsoft.com/office/powerpoint/2010/main" xmlns="" val="1292894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69422" y="213757"/>
            <a:ext cx="9702141" cy="6353298"/>
          </a:xfrm>
          <a:prstGeom prst="rect">
            <a:avLst/>
          </a:prstGeom>
        </p:spPr>
      </p:pic>
    </p:spTree>
    <p:extLst>
      <p:ext uri="{BB962C8B-B14F-4D97-AF65-F5344CB8AC3E}">
        <p14:creationId xmlns:p14="http://schemas.microsoft.com/office/powerpoint/2010/main" xmlns="" val="245498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41268" y="439387"/>
            <a:ext cx="11139054" cy="6032665"/>
          </a:xfrm>
          <a:prstGeom prst="rect">
            <a:avLst/>
          </a:prstGeom>
        </p:spPr>
      </p:pic>
    </p:spTree>
    <p:extLst>
      <p:ext uri="{BB962C8B-B14F-4D97-AF65-F5344CB8AC3E}">
        <p14:creationId xmlns:p14="http://schemas.microsoft.com/office/powerpoint/2010/main" xmlns="" val="2859935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641189" y="288365"/>
            <a:ext cx="8915399" cy="1126283"/>
          </a:xfrm>
        </p:spPr>
        <p:txBody>
          <a:bodyPr>
            <a:normAutofit/>
          </a:bodyPr>
          <a:lstStyle/>
          <a:p>
            <a:pPr algn="ctr"/>
            <a:r>
              <a:rPr lang="tr-TR" sz="2500" b="1" dirty="0" smtClean="0"/>
              <a:t>BAŞARI SINIRI GETİRİLEN BÖLÜMLER</a:t>
            </a:r>
            <a:endParaRPr lang="tr-TR" sz="2500" b="1" dirty="0"/>
          </a:p>
        </p:txBody>
      </p:sp>
      <p:pic>
        <p:nvPicPr>
          <p:cNvPr id="2" name="Resim 1"/>
          <p:cNvPicPr>
            <a:picLocks noChangeAspect="1"/>
          </p:cNvPicPr>
          <p:nvPr/>
        </p:nvPicPr>
        <p:blipFill>
          <a:blip r:embed="rId2"/>
          <a:stretch>
            <a:fillRect/>
          </a:stretch>
        </p:blipFill>
        <p:spPr>
          <a:xfrm>
            <a:off x="1615044" y="1004887"/>
            <a:ext cx="9262753" cy="5657170"/>
          </a:xfrm>
          <a:prstGeom prst="rect">
            <a:avLst/>
          </a:prstGeom>
        </p:spPr>
      </p:pic>
    </p:spTree>
    <p:extLst>
      <p:ext uri="{BB962C8B-B14F-4D97-AF65-F5344CB8AC3E}">
        <p14:creationId xmlns:p14="http://schemas.microsoft.com/office/powerpoint/2010/main" xmlns="" val="285723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2024-2025 öğretim yılında ortaöğretim kurumlarının (lise veya dengi okullar, açık öğretim liseleri) son sınıfında okumakta olan öğrenciler</a:t>
            </a:r>
          </a:p>
          <a:p>
            <a:r>
              <a:rPr lang="tr-TR" dirty="0" smtClean="0"/>
              <a:t> Ortaöğretim kurumlarının son sınıflarında beklemeli durumda bulunanlar</a:t>
            </a:r>
          </a:p>
          <a:p>
            <a:r>
              <a:rPr lang="tr-TR" dirty="0" smtClean="0"/>
              <a:t> Ortaöğretim kurumlarını bitirmiş olanlar</a:t>
            </a:r>
          </a:p>
          <a:p>
            <a:r>
              <a:rPr lang="tr-TR" dirty="0" smtClean="0"/>
              <a:t> Ortaöğrenimleri yurt dışı olup durumları yukarıdakilerden birine uyanlar</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40674" y="902525"/>
            <a:ext cx="9203377" cy="4536374"/>
          </a:xfrm>
          <a:prstGeom prst="rect">
            <a:avLst/>
          </a:prstGeom>
        </p:spPr>
      </p:pic>
      <p:sp>
        <p:nvSpPr>
          <p:cNvPr id="3" name="Alt Başlık 2"/>
          <p:cNvSpPr>
            <a:spLocks noGrp="1"/>
          </p:cNvSpPr>
          <p:nvPr>
            <p:ph type="subTitle" idx="1"/>
          </p:nvPr>
        </p:nvSpPr>
        <p:spPr>
          <a:xfrm>
            <a:off x="2589213" y="5640779"/>
            <a:ext cx="8915399" cy="262883"/>
          </a:xfrm>
        </p:spPr>
        <p:txBody>
          <a:bodyPr>
            <a:normAutofit fontScale="77500" lnSpcReduction="20000"/>
          </a:bodyPr>
          <a:lstStyle/>
          <a:p>
            <a:endParaRPr lang="tr-TR" dirty="0"/>
          </a:p>
        </p:txBody>
      </p:sp>
    </p:spTree>
    <p:extLst>
      <p:ext uri="{BB962C8B-B14F-4D97-AF65-F5344CB8AC3E}">
        <p14:creationId xmlns:p14="http://schemas.microsoft.com/office/powerpoint/2010/main" xmlns="" val="1323403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87533" y="783771"/>
            <a:ext cx="9892146" cy="5533902"/>
          </a:xfrm>
          <a:prstGeom prst="rect">
            <a:avLst/>
          </a:prstGeom>
        </p:spPr>
      </p:pic>
    </p:spTree>
    <p:extLst>
      <p:ext uri="{BB962C8B-B14F-4D97-AF65-F5344CB8AC3E}">
        <p14:creationId xmlns:p14="http://schemas.microsoft.com/office/powerpoint/2010/main" xmlns="" val="1253475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Freeform 11"/>
          <p:cNvSpPr>
            <a:spLocks noGrp="1"/>
          </p:cNvSpPr>
          <p:nvPr>
            <p:ph idx="1"/>
          </p:nvPr>
        </p:nvSpPr>
        <p:spPr>
          <a:custGeom>
            <a:avLst/>
            <a:gdLst/>
            <a:ahLst/>
            <a:cxnLst/>
            <a:rect l="l" t="t" r="r" b="b"/>
            <a:pathLst>
              <a:path w="16230600" h="6158103">
                <a:moveTo>
                  <a:pt x="0" y="0"/>
                </a:moveTo>
                <a:lnTo>
                  <a:pt x="16230600" y="0"/>
                </a:lnTo>
                <a:lnTo>
                  <a:pt x="16230600" y="6158102"/>
                </a:lnTo>
                <a:lnTo>
                  <a:pt x="0" y="6158102"/>
                </a:lnTo>
                <a:lnTo>
                  <a:pt x="0" y="0"/>
                </a:lnTo>
                <a:close/>
              </a:path>
            </a:pathLst>
          </a:custGeom>
          <a:blipFill>
            <a:blip r:embed="rId2" cstate="print"/>
            <a:stretch>
              <a:fillRect t="-2131"/>
            </a:stretch>
          </a:blipFill>
        </p:spPr>
        <p:txBody>
          <a:bodyPr/>
          <a:lstStyle/>
          <a:p>
            <a:endParaRPr lang="tr-TR"/>
          </a:p>
        </p:txBody>
      </p:sp>
    </p:spTree>
    <p:extLst>
      <p:ext uri="{BB962C8B-B14F-4D97-AF65-F5344CB8AC3E}">
        <p14:creationId xmlns:p14="http://schemas.microsoft.com/office/powerpoint/2010/main" xmlns="" val="2144133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ÖSYM BİZDEN NE İSTER?</a:t>
            </a:r>
            <a:endParaRPr lang="tr-TR" dirty="0"/>
          </a:p>
        </p:txBody>
      </p:sp>
      <p:pic>
        <p:nvPicPr>
          <p:cNvPr id="4" name="İçerik Yer Tutucusu 3"/>
          <p:cNvPicPr>
            <a:picLocks noGrp="1" noChangeAspect="1"/>
          </p:cNvPicPr>
          <p:nvPr>
            <p:ph idx="1"/>
          </p:nvPr>
        </p:nvPicPr>
        <p:blipFill>
          <a:blip r:embed="rId2"/>
          <a:stretch>
            <a:fillRect/>
          </a:stretch>
        </p:blipFill>
        <p:spPr>
          <a:xfrm>
            <a:off x="1413164" y="1365662"/>
            <a:ext cx="9975272" cy="5308270"/>
          </a:xfrm>
          <a:prstGeom prst="rect">
            <a:avLst/>
          </a:prstGeom>
        </p:spPr>
      </p:pic>
    </p:spTree>
    <p:extLst>
      <p:ext uri="{BB962C8B-B14F-4D97-AF65-F5344CB8AC3E}">
        <p14:creationId xmlns:p14="http://schemas.microsoft.com/office/powerpoint/2010/main" xmlns="" val="3430800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078182" y="475013"/>
            <a:ext cx="8977745" cy="6032665"/>
          </a:xfrm>
          <a:prstGeom prst="rect">
            <a:avLst/>
          </a:prstGeom>
        </p:spPr>
      </p:pic>
    </p:spTree>
    <p:extLst>
      <p:ext uri="{BB962C8B-B14F-4D97-AF65-F5344CB8AC3E}">
        <p14:creationId xmlns:p14="http://schemas.microsoft.com/office/powerpoint/2010/main" xmlns="" val="1509792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11927" y="130629"/>
            <a:ext cx="9405257" cy="6424550"/>
          </a:xfrm>
          <a:prstGeom prst="rect">
            <a:avLst/>
          </a:prstGeom>
        </p:spPr>
      </p:pic>
    </p:spTree>
    <p:extLst>
      <p:ext uri="{BB962C8B-B14F-4D97-AF65-F5344CB8AC3E}">
        <p14:creationId xmlns:p14="http://schemas.microsoft.com/office/powerpoint/2010/main" xmlns="" val="10439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OBP NASIL HESAPLANIR?</a:t>
            </a:r>
            <a:endParaRPr lang="tr-TR" dirty="0"/>
          </a:p>
        </p:txBody>
      </p:sp>
      <p:sp>
        <p:nvSpPr>
          <p:cNvPr id="3" name="2 İçerik Yer Tutucusu"/>
          <p:cNvSpPr>
            <a:spLocks noGrp="1"/>
          </p:cNvSpPr>
          <p:nvPr>
            <p:ph idx="1"/>
          </p:nvPr>
        </p:nvSpPr>
        <p:spPr/>
        <p:txBody>
          <a:bodyPr/>
          <a:lstStyle/>
          <a:p>
            <a:pPr algn="just"/>
            <a:r>
              <a:rPr lang="tr-TR" dirty="0" smtClean="0"/>
              <a:t>Ortaöğretim bitirme notları en küçüğü 250, en büyüğü 500 olmak üzere ortaöğretim başarı puanına dönüştürülecektir.</a:t>
            </a:r>
          </a:p>
          <a:p>
            <a:pPr algn="just"/>
            <a:r>
              <a:rPr lang="tr-TR" dirty="0" smtClean="0"/>
              <a:t>Ortaöğretimde alınan 100 üzerinden diploma notu, 5 ile çarpılarak Ortaöğretim Başarı Puanına (OBP) dönüştürülecektir.</a:t>
            </a:r>
          </a:p>
          <a:p>
            <a:pPr algn="just"/>
            <a:r>
              <a:rPr lang="tr-TR" dirty="0" smtClean="0"/>
              <a:t>Böylece, 50 olan en düşük diploma notu için OBP 250 olacak, en yüksek 100 olan diploma notu için de OBP 500 olacaktır.</a:t>
            </a:r>
          </a:p>
          <a:p>
            <a:pPr algn="just"/>
            <a:r>
              <a:rPr lang="tr-TR" dirty="0" smtClean="0"/>
              <a:t>Diploma notu bildirilmeyen adayların diploma notu ile 50’nin altında olan diploma notları, 50 olarak değerlendirmeye alınacaktır. Ortaöğretim Başarı Puanının (OBP) hesaplanmasında Türkiye geneli dikkate alınacak, okul bazında işlem yapılmayacaktır.</a:t>
            </a:r>
          </a:p>
          <a:p>
            <a:pPr algn="just"/>
            <a:r>
              <a:rPr lang="tr-TR" dirty="0" smtClean="0"/>
              <a:t>Kısa yol: Diploma notu x 0.6</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BİR EFSANE</a:t>
            </a:r>
            <a:br>
              <a:rPr lang="tr-TR" dirty="0" smtClean="0"/>
            </a:br>
            <a:r>
              <a:rPr lang="tr-TR" dirty="0" smtClean="0"/>
              <a:t>ZOR SORULAR DAHA ÇOK PUAN GETİRİR Mİ?</a:t>
            </a:r>
            <a:endParaRPr lang="tr-TR" dirty="0"/>
          </a:p>
        </p:txBody>
      </p:sp>
      <p:sp>
        <p:nvSpPr>
          <p:cNvPr id="3" name="İçerik Yer Tutucusu 2"/>
          <p:cNvSpPr>
            <a:spLocks noGrp="1"/>
          </p:cNvSpPr>
          <p:nvPr>
            <p:ph idx="1"/>
          </p:nvPr>
        </p:nvSpPr>
        <p:spPr/>
        <p:txBody>
          <a:bodyPr/>
          <a:lstStyle/>
          <a:p>
            <a:pPr algn="just"/>
            <a:r>
              <a:rPr lang="tr-TR" dirty="0" smtClean="0"/>
              <a:t>ÖSYM’nin puan hesaplama sisteminde soru soru değil, test bazında puan hesabı yapılır. En zor soru ve en kolay sorunun hiçbir farkı yoktur. Burada dikkat edilmesi gereken zor soruları yapmak değil yapabildiğimiz kadar soru yapmaktır. Örneğin Türkçe dersinin TYT Türkiye ortalaması 21, standart sapması 6. Bu noktada yapılması gereken az net sayısı AO(Aritmetik Ortalama)+ SS(Standart Sapmadır). Yani:</a:t>
            </a:r>
          </a:p>
          <a:p>
            <a:pPr algn="just"/>
            <a:r>
              <a:rPr lang="tr-TR" dirty="0" smtClean="0"/>
              <a:t>21+6=27 yapmanız gerekmektedir.</a:t>
            </a:r>
            <a:endParaRPr lang="tr-TR" dirty="0"/>
          </a:p>
        </p:txBody>
      </p:sp>
    </p:spTree>
    <p:extLst>
      <p:ext uri="{BB962C8B-B14F-4D97-AF65-F5344CB8AC3E}">
        <p14:creationId xmlns:p14="http://schemas.microsoft.com/office/powerpoint/2010/main" xmlns="" val="2205624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ÖRNEKLE SOMUTLAŞTIRALIM</a:t>
            </a:r>
            <a:endParaRPr lang="tr-TR" dirty="0"/>
          </a:p>
        </p:txBody>
      </p:sp>
      <p:sp>
        <p:nvSpPr>
          <p:cNvPr id="3" name="İçerik Yer Tutucusu 2"/>
          <p:cNvSpPr>
            <a:spLocks noGrp="1"/>
          </p:cNvSpPr>
          <p:nvPr>
            <p:ph idx="1"/>
          </p:nvPr>
        </p:nvSpPr>
        <p:spPr/>
        <p:txBody>
          <a:bodyPr/>
          <a:lstStyle/>
          <a:p>
            <a:pPr algn="just"/>
            <a:r>
              <a:rPr lang="tr-TR" dirty="0" smtClean="0"/>
              <a:t>TYT TÜRKÇE DERSİ 1. SORUSU-DOĞRU CEVAPLAYAN ÖĞRENCİ SAYISI : 2.100.000</a:t>
            </a:r>
          </a:p>
          <a:p>
            <a:pPr algn="just"/>
            <a:r>
              <a:rPr lang="tr-TR" dirty="0" smtClean="0"/>
              <a:t>TYT TÜRKÇE DERSİ 2. SORUSU-DOĞRU CEVAPLAYAN ÖĞRENCİ SAYISI: 70.000</a:t>
            </a:r>
          </a:p>
          <a:p>
            <a:pPr algn="just"/>
            <a:r>
              <a:rPr lang="tr-TR" b="1" dirty="0" smtClean="0"/>
              <a:t>AYNI DERS İÇİNDEKİ HER BİR SORU AYNI PUANI GETİRİR.</a:t>
            </a:r>
          </a:p>
          <a:p>
            <a:pPr algn="just"/>
            <a:r>
              <a:rPr lang="tr-TR" b="1" dirty="0" smtClean="0"/>
              <a:t>ÖSYM KILAVUZUNDA HER BİR DERSİN SORU SAYISININ AĞIRLIĞI BELİRLENMİŞTİR.</a:t>
            </a:r>
          </a:p>
          <a:p>
            <a:pPr algn="just"/>
            <a:r>
              <a:rPr lang="tr-TR" b="1" dirty="0" smtClean="0"/>
              <a:t>FARKLI SAYIDA ÖĞRENCİNİN DOĞRU CEVAPLAMIŞ OLMASI SADECE SAYISAL İSTATİSTİK DEĞERLERİ DEĞİŞTİRİR.</a:t>
            </a:r>
            <a:endParaRPr lang="tr-TR" b="1" dirty="0"/>
          </a:p>
        </p:txBody>
      </p:sp>
    </p:spTree>
    <p:extLst>
      <p:ext uri="{BB962C8B-B14F-4D97-AF65-F5344CB8AC3E}">
        <p14:creationId xmlns:p14="http://schemas.microsoft.com/office/powerpoint/2010/main" xmlns="" val="3921059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64870" y="4681804"/>
            <a:ext cx="6079774" cy="1174250"/>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61757" y="2400338"/>
            <a:ext cx="2286000" cy="1786128"/>
          </a:xfrm>
          <a:prstGeom prst="rect">
            <a:avLst/>
          </a:prstGeom>
        </p:spPr>
      </p:pic>
    </p:spTree>
    <p:extLst>
      <p:ext uri="{BB962C8B-B14F-4D97-AF65-F5344CB8AC3E}">
        <p14:creationId xmlns:p14="http://schemas.microsoft.com/office/powerpoint/2010/main" xmlns="" val="26311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tr-TR" dirty="0" smtClean="0"/>
              <a:t>Durumları yukarıdaki şartlardan herhangi birine uyan yabancı uyruklu veya hiçbir devletin uyruğunda olmayan adaylar da sınava başvurabilirler ancak bu adaylar, yükseköğretim programları tercih süreci başlamadan önce T.C. Uyruğuna geçmedikleri takdirde, 2025-YKS Yükseköğretim Programları ve Kontenjanları Kılavuzunda yer alacak yükseköğretim programları kontenjanlarına yerleştirilmezler. Yabancı uyrukluların Türkiye’deki yükseköğretim programlarına yerleştirme işlemleri YKS kapsamı dışında olup bu yerleştirme işlemleri, Yükseköğretim Kurulunun belirlediği usul ve esaslar doğrultusunda ilgili yükseköğretim kurumu tarafından yapılmaktadır.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tr-TR" dirty="0" smtClean="0"/>
              <a:t>Doğumla Türk vatandaşı olup da çıkma izni almak suretiyle Türk vatandaşlığını kaybedenlerden 5901 sayılı Türk Vatandaşlığı Kanunu ile Saklı Tutulan Hakların Kullanılmasına İlişkin Belge sahibi olanlar (Mavi Kart sahipleri), sınava başvurabilirler. Bu adaylar, 2025-YKS Yükseköğretim Programları ve Kontenjanları Kılavuzunda yer alan yükseköğretim programlarına yerleşme hakkı kazanmaları durumunda söz konusu kontenjanlara yerleştirilirler. Kuzey Kıbrıs Türk Cumhuriyeti (KKTC) uyruklu adaylar ile Bulgaristan'dan göç yoluyla gelmiş Türk soylular da YKS kapsamında yerleştirme işlemlerine alınırlar.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463039" y="0"/>
            <a:ext cx="9495693" cy="662588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730326" y="323557"/>
            <a:ext cx="9706707" cy="62882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716259" y="464233"/>
            <a:ext cx="9158068" cy="596470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srcRect/>
          <a:stretch>
            <a:fillRect/>
          </a:stretch>
        </p:blipFill>
        <p:spPr bwMode="auto">
          <a:xfrm>
            <a:off x="1575581" y="267286"/>
            <a:ext cx="10185009" cy="624605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285</TotalTime>
  <Words>890</Words>
  <Application>Microsoft Office PowerPoint</Application>
  <PresentationFormat>Özel</PresentationFormat>
  <Paragraphs>41</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Duman</vt:lpstr>
      <vt:lpstr>YKS TANITIM SUNUMU</vt:lpstr>
      <vt:lpstr>SINAVA KİMLER BAŞVURABİLİR?</vt:lpstr>
      <vt:lpstr>Slayt 3</vt:lpstr>
      <vt:lpstr>Slayt 4</vt:lpstr>
      <vt:lpstr>Slayt 5</vt:lpstr>
      <vt:lpstr>Slayt 6</vt:lpstr>
      <vt:lpstr>Slayt 7</vt:lpstr>
      <vt:lpstr>Slayt 8</vt:lpstr>
      <vt:lpstr>Slayt 9</vt:lpstr>
      <vt:lpstr>Slayt 10</vt:lpstr>
      <vt:lpstr>Slayt 11</vt:lpstr>
      <vt:lpstr>OKUL BİRİNCİLERİ</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TYT SOSYAL BİLİMLER TESTİ İLE AYT SOSYAL BİLİMLER-2 TESTİNDE DİN KÜLTÜRÜ VE AHLAK BİLGİSİ SORULARINI VEYA İLAVE FELSEFE/FELSEFE GRUBU SORULARINI CEVAPLANDIRMA DURUMU</vt:lpstr>
      <vt:lpstr>Slayt 26</vt:lpstr>
      <vt:lpstr>Slayt 27</vt:lpstr>
      <vt:lpstr>Slayt 28</vt:lpstr>
      <vt:lpstr>Slayt 29</vt:lpstr>
      <vt:lpstr>Slayt 30</vt:lpstr>
      <vt:lpstr>Slayt 31</vt:lpstr>
      <vt:lpstr>Slayt 32</vt:lpstr>
      <vt:lpstr>ÖSYM BİZDEN NE İSTER?</vt:lpstr>
      <vt:lpstr>Slayt 34</vt:lpstr>
      <vt:lpstr>Slayt 35</vt:lpstr>
      <vt:lpstr>OBP NASIL HESAPLANIR?</vt:lpstr>
      <vt:lpstr>BİR EFSANE ZOR SORULAR DAHA ÇOK PUAN GETİRİR Mİ?</vt:lpstr>
      <vt:lpstr>ÖRNEKLE SOMUTLAŞTIRALIM</vt:lpstr>
      <vt:lpstr>Slayt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YKS PUANLARI NASIL HESAPLANIR?</dc:title>
  <dc:creator>user</dc:creator>
  <cp:lastModifiedBy>İOG</cp:lastModifiedBy>
  <cp:revision>20</cp:revision>
  <dcterms:created xsi:type="dcterms:W3CDTF">2024-09-30T08:39:40Z</dcterms:created>
  <dcterms:modified xsi:type="dcterms:W3CDTF">2025-02-23T12:32:16Z</dcterms:modified>
</cp:coreProperties>
</file>