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1454660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509940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77AB0C-5C28-4909-A424-C4814DADAC00}"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760194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501955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77AB0C-5C28-4909-A424-C4814DADAC00}"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85648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1781752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2448115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479675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168643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0867EB-F788-4372-8918-EBD7828C4EFB}" type="datetimeFigureOut">
              <a:rPr lang="tr-TR" smtClean="0"/>
              <a:t>25.02.2025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1589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2513803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40867EB-F788-4372-8918-EBD7828C4EFB}" type="datetimeFigureOut">
              <a:rPr lang="tr-TR" smtClean="0"/>
              <a:t>25.02.2025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000620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40867EB-F788-4372-8918-EBD7828C4EFB}" type="datetimeFigureOut">
              <a:rPr lang="tr-TR" smtClean="0"/>
              <a:t>25.02.2025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90734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867EB-F788-4372-8918-EBD7828C4EFB}" type="datetimeFigureOut">
              <a:rPr lang="tr-TR" smtClean="0"/>
              <a:t>25.02.2025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739648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305247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40867EB-F788-4372-8918-EBD7828C4EFB}" type="datetimeFigureOut">
              <a:rPr lang="tr-TR" smtClean="0"/>
              <a:t>25.02.2025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77AB0C-5C28-4909-A424-C4814DADAC00}" type="slidenum">
              <a:rPr lang="tr-TR" smtClean="0"/>
              <a:t>‹#›</a:t>
            </a:fld>
            <a:endParaRPr lang="tr-TR"/>
          </a:p>
        </p:txBody>
      </p:sp>
    </p:spTree>
    <p:extLst>
      <p:ext uri="{BB962C8B-B14F-4D97-AF65-F5344CB8AC3E}">
        <p14:creationId xmlns:p14="http://schemas.microsoft.com/office/powerpoint/2010/main" val="3870660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0867EB-F788-4372-8918-EBD7828C4EFB}" type="datetimeFigureOut">
              <a:rPr lang="tr-TR" smtClean="0"/>
              <a:t>25.02.2025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77AB0C-5C28-4909-A424-C4814DADAC00}" type="slidenum">
              <a:rPr lang="tr-TR" smtClean="0"/>
              <a:t>‹#›</a:t>
            </a:fld>
            <a:endParaRPr lang="tr-TR"/>
          </a:p>
        </p:txBody>
      </p:sp>
    </p:spTree>
    <p:extLst>
      <p:ext uri="{BB962C8B-B14F-4D97-AF65-F5344CB8AC3E}">
        <p14:creationId xmlns:p14="http://schemas.microsoft.com/office/powerpoint/2010/main" val="1018889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2" y="841550"/>
            <a:ext cx="8915399" cy="2262781"/>
          </a:xfrm>
        </p:spPr>
        <p:txBody>
          <a:bodyPr>
            <a:normAutofit/>
          </a:bodyPr>
          <a:lstStyle/>
          <a:p>
            <a:pPr algn="ctr"/>
            <a:r>
              <a:rPr lang="tr-TR" sz="4000" dirty="0" smtClean="0"/>
              <a:t>ÖSYM SORULARI NASIL HAZIRLAR?</a:t>
            </a:r>
            <a:endParaRPr lang="tr-TR" sz="4000" dirty="0"/>
          </a:p>
        </p:txBody>
      </p:sp>
      <p:pic>
        <p:nvPicPr>
          <p:cNvPr id="4" name="Resim 3"/>
          <p:cNvPicPr>
            <a:picLocks noChangeAspect="1"/>
          </p:cNvPicPr>
          <p:nvPr/>
        </p:nvPicPr>
        <p:blipFill>
          <a:blip r:embed="rId2"/>
          <a:stretch>
            <a:fillRect/>
          </a:stretch>
        </p:blipFill>
        <p:spPr>
          <a:xfrm>
            <a:off x="3752603" y="3669626"/>
            <a:ext cx="6296025" cy="3057525"/>
          </a:xfrm>
          <a:prstGeom prst="rect">
            <a:avLst/>
          </a:prstGeom>
        </p:spPr>
      </p:pic>
    </p:spTree>
    <p:extLst>
      <p:ext uri="{BB962C8B-B14F-4D97-AF65-F5344CB8AC3E}">
        <p14:creationId xmlns:p14="http://schemas.microsoft.com/office/powerpoint/2010/main" val="201688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(6) SORULARIN BİLİMSEL DENETMEN/KOMİSYON MARİFETİYLE NİHAİ BİLİMSEL DENETİMİ YAPILIRKEN;</a:t>
            </a:r>
            <a:endParaRPr lang="tr-TR" dirty="0"/>
          </a:p>
        </p:txBody>
      </p:sp>
      <p:sp>
        <p:nvSpPr>
          <p:cNvPr id="3" name="İçerik Yer Tutucusu 2"/>
          <p:cNvSpPr>
            <a:spLocks noGrp="1"/>
          </p:cNvSpPr>
          <p:nvPr>
            <p:ph idx="1"/>
          </p:nvPr>
        </p:nvSpPr>
        <p:spPr/>
        <p:txBody>
          <a:bodyPr>
            <a:noAutofit/>
          </a:bodyPr>
          <a:lstStyle/>
          <a:p>
            <a:pPr algn="just"/>
            <a:r>
              <a:rPr lang="tr-TR" dirty="0">
                <a:solidFill>
                  <a:schemeClr val="tx1"/>
                </a:solidFill>
                <a:latin typeface="Times New Roman" panose="02020603050405020304" pitchFamily="18" charset="0"/>
                <a:cs typeface="Times New Roman" panose="02020603050405020304" pitchFamily="18" charset="0"/>
              </a:rPr>
              <a:t>a) Sorunun soru hazırlama kurallarına uygun yazılıp yazılmadığı,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b</a:t>
            </a:r>
            <a:r>
              <a:rPr lang="tr-TR" dirty="0">
                <a:solidFill>
                  <a:schemeClr val="tx1"/>
                </a:solidFill>
                <a:latin typeface="Times New Roman" panose="02020603050405020304" pitchFamily="18" charset="0"/>
                <a:cs typeface="Times New Roman" panose="02020603050405020304" pitchFamily="18" charset="0"/>
              </a:rPr>
              <a:t>) Sorunun </a:t>
            </a:r>
            <a:r>
              <a:rPr lang="tr-TR" dirty="0" smtClean="0">
                <a:solidFill>
                  <a:schemeClr val="tx1"/>
                </a:solidFill>
                <a:latin typeface="Times New Roman" panose="02020603050405020304" pitchFamily="18" charset="0"/>
                <a:cs typeface="Times New Roman" panose="02020603050405020304" pitchFamily="18" charset="0"/>
              </a:rPr>
              <a:t>bilimsel açıdan </a:t>
            </a:r>
            <a:r>
              <a:rPr lang="tr-TR" dirty="0">
                <a:solidFill>
                  <a:schemeClr val="tx1"/>
                </a:solidFill>
                <a:latin typeface="Times New Roman" panose="02020603050405020304" pitchFamily="18" charset="0"/>
                <a:cs typeface="Times New Roman" panose="02020603050405020304" pitchFamily="18" charset="0"/>
              </a:rPr>
              <a:t>tartışmaya gerek olmayacak netlikte olup olmadığı,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c</a:t>
            </a:r>
            <a:r>
              <a:rPr lang="tr-TR" dirty="0">
                <a:solidFill>
                  <a:schemeClr val="tx1"/>
                </a:solidFill>
                <a:latin typeface="Times New Roman" panose="02020603050405020304" pitchFamily="18" charset="0"/>
                <a:cs typeface="Times New Roman" panose="02020603050405020304" pitchFamily="18" charset="0"/>
              </a:rPr>
              <a:t>) Soru kökünün veya çeldiricilerin yanlış bilgilendirmeye veya anlamaya </a:t>
            </a:r>
            <a:r>
              <a:rPr lang="tr-TR" dirty="0" smtClean="0">
                <a:solidFill>
                  <a:schemeClr val="tx1"/>
                </a:solidFill>
                <a:latin typeface="Times New Roman" panose="02020603050405020304" pitchFamily="18" charset="0"/>
                <a:cs typeface="Times New Roman" panose="02020603050405020304" pitchFamily="18" charset="0"/>
              </a:rPr>
              <a:t>yol açıp </a:t>
            </a:r>
            <a:r>
              <a:rPr lang="tr-TR" dirty="0">
                <a:solidFill>
                  <a:schemeClr val="tx1"/>
                </a:solidFill>
                <a:latin typeface="Times New Roman" panose="02020603050405020304" pitchFamily="18" charset="0"/>
                <a:cs typeface="Times New Roman" panose="02020603050405020304" pitchFamily="18" charset="0"/>
              </a:rPr>
              <a:t>açmadığı,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ç</a:t>
            </a:r>
            <a:r>
              <a:rPr lang="tr-TR" dirty="0">
                <a:solidFill>
                  <a:schemeClr val="tx1"/>
                </a:solidFill>
                <a:latin typeface="Times New Roman" panose="02020603050405020304" pitchFamily="18" charset="0"/>
                <a:cs typeface="Times New Roman" panose="02020603050405020304" pitchFamily="18" charset="0"/>
              </a:rPr>
              <a:t>) Soruda kullanılan terim, sembol ve kelimelerin literatüre uygun olup olmadığı, d) Kökte ve seçeneklerde kullanılan kelimelerin, ifade biçimlerinin, noktalama işaretlerinin, tabloların, grafiklerin veya şekillerin soruda verilmek istenenden farklı </a:t>
            </a:r>
            <a:r>
              <a:rPr lang="tr-TR" dirty="0" smtClean="0">
                <a:solidFill>
                  <a:schemeClr val="tx1"/>
                </a:solidFill>
                <a:latin typeface="Times New Roman" panose="02020603050405020304" pitchFamily="18" charset="0"/>
                <a:cs typeface="Times New Roman" panose="02020603050405020304" pitchFamily="18" charset="0"/>
              </a:rPr>
              <a:t>bir algılamaya yol açıp </a:t>
            </a:r>
            <a:r>
              <a:rPr lang="tr-TR" dirty="0">
                <a:solidFill>
                  <a:schemeClr val="tx1"/>
                </a:solidFill>
                <a:latin typeface="Times New Roman" panose="02020603050405020304" pitchFamily="18" charset="0"/>
                <a:cs typeface="Times New Roman" panose="02020603050405020304" pitchFamily="18" charset="0"/>
              </a:rPr>
              <a:t>açmadığı,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e</a:t>
            </a:r>
            <a:r>
              <a:rPr lang="tr-TR" dirty="0">
                <a:solidFill>
                  <a:schemeClr val="tx1"/>
                </a:solidFill>
                <a:latin typeface="Times New Roman" panose="02020603050405020304" pitchFamily="18" charset="0"/>
                <a:cs typeface="Times New Roman" panose="02020603050405020304" pitchFamily="18" charset="0"/>
              </a:rPr>
              <a:t>) Soru ile ölçülmek istenen </a:t>
            </a:r>
            <a:r>
              <a:rPr lang="tr-TR" dirty="0" smtClean="0">
                <a:solidFill>
                  <a:schemeClr val="tx1"/>
                </a:solidFill>
                <a:latin typeface="Times New Roman" panose="02020603050405020304" pitchFamily="18" charset="0"/>
                <a:cs typeface="Times New Roman" panose="02020603050405020304" pitchFamily="18" charset="0"/>
              </a:rPr>
              <a:t>kazanım varsa </a:t>
            </a:r>
            <a:r>
              <a:rPr lang="tr-TR" dirty="0">
                <a:solidFill>
                  <a:schemeClr val="tx1"/>
                </a:solidFill>
                <a:latin typeface="Times New Roman" panose="02020603050405020304" pitchFamily="18" charset="0"/>
                <a:cs typeface="Times New Roman" panose="02020603050405020304" pitchFamily="18" charset="0"/>
              </a:rPr>
              <a:t>bu kazanıma uygunluğu,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f</a:t>
            </a:r>
            <a:r>
              <a:rPr lang="tr-TR" dirty="0">
                <a:solidFill>
                  <a:schemeClr val="tx1"/>
                </a:solidFill>
                <a:latin typeface="Times New Roman" panose="02020603050405020304" pitchFamily="18" charset="0"/>
                <a:cs typeface="Times New Roman" panose="02020603050405020304" pitchFamily="18" charset="0"/>
              </a:rPr>
              <a:t>) Sorunun herhangi bir grubu, meslek grubunu ve kamuoyunu rencide etmeyecek nitelikte olup olmadığı, </a:t>
            </a:r>
            <a:endParaRPr lang="tr-TR" dirty="0" smtClean="0">
              <a:solidFill>
                <a:schemeClr val="tx1"/>
              </a:solidFill>
              <a:latin typeface="Times New Roman" panose="02020603050405020304" pitchFamily="18" charset="0"/>
              <a:cs typeface="Times New Roman" panose="02020603050405020304" pitchFamily="18" charset="0"/>
            </a:endParaRPr>
          </a:p>
          <a:p>
            <a:pPr algn="just"/>
            <a:r>
              <a:rPr lang="tr-TR" dirty="0" smtClean="0">
                <a:solidFill>
                  <a:schemeClr val="tx1"/>
                </a:solidFill>
                <a:latin typeface="Times New Roman" panose="02020603050405020304" pitchFamily="18" charset="0"/>
                <a:cs typeface="Times New Roman" panose="02020603050405020304" pitchFamily="18" charset="0"/>
              </a:rPr>
              <a:t>g</a:t>
            </a:r>
            <a:r>
              <a:rPr lang="tr-TR" dirty="0">
                <a:solidFill>
                  <a:schemeClr val="tx1"/>
                </a:solidFill>
                <a:latin typeface="Times New Roman" panose="02020603050405020304" pitchFamily="18" charset="0"/>
                <a:cs typeface="Times New Roman" panose="02020603050405020304" pitchFamily="18" charset="0"/>
              </a:rPr>
              <a:t>) Sınavın konusu, türü ve özelliğine göre Başkanlıkça başka kriterler belirlenmişse bu kriterlere uygunluğu </a:t>
            </a:r>
            <a:r>
              <a:rPr lang="tr-TR" dirty="0" smtClean="0">
                <a:solidFill>
                  <a:schemeClr val="tx1"/>
                </a:solidFill>
                <a:latin typeface="Times New Roman" panose="02020603050405020304" pitchFamily="18" charset="0"/>
                <a:cs typeface="Times New Roman" panose="02020603050405020304" pitchFamily="18" charset="0"/>
              </a:rPr>
              <a:t>gibi esaslar </a:t>
            </a:r>
            <a:r>
              <a:rPr lang="tr-TR" dirty="0">
                <a:solidFill>
                  <a:schemeClr val="tx1"/>
                </a:solidFill>
                <a:latin typeface="Times New Roman" panose="02020603050405020304" pitchFamily="18" charset="0"/>
                <a:cs typeface="Times New Roman" panose="02020603050405020304" pitchFamily="18" charset="0"/>
              </a:rPr>
              <a:t>göz önünde bulundurulur.</a:t>
            </a:r>
          </a:p>
        </p:txBody>
      </p:sp>
    </p:spTree>
    <p:extLst>
      <p:ext uri="{BB962C8B-B14F-4D97-AF65-F5344CB8AC3E}">
        <p14:creationId xmlns:p14="http://schemas.microsoft.com/office/powerpoint/2010/main" val="335742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400" dirty="0" smtClean="0">
                <a:latin typeface="Times New Roman" panose="02020603050405020304" pitchFamily="18" charset="0"/>
                <a:cs typeface="Times New Roman" panose="02020603050405020304" pitchFamily="18" charset="0"/>
              </a:rPr>
              <a:t>DİL DENETİMİ</a:t>
            </a:r>
            <a:endParaRPr lang="tr-TR" sz="4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a:solidFill>
                  <a:schemeClr val="tx1"/>
                </a:solidFill>
                <a:latin typeface="Times New Roman" panose="02020603050405020304" pitchFamily="18" charset="0"/>
                <a:cs typeface="Times New Roman" panose="02020603050405020304" pitchFamily="18" charset="0"/>
              </a:rPr>
              <a:t>MADDE7 – (1) </a:t>
            </a:r>
            <a:r>
              <a:rPr lang="tr-TR" sz="2400" dirty="0" smtClean="0">
                <a:solidFill>
                  <a:schemeClr val="tx1"/>
                </a:solidFill>
                <a:latin typeface="Times New Roman" panose="02020603050405020304" pitchFamily="18" charset="0"/>
                <a:cs typeface="Times New Roman" panose="02020603050405020304" pitchFamily="18" charset="0"/>
              </a:rPr>
              <a:t>Bilimsel açıdan </a:t>
            </a:r>
            <a:r>
              <a:rPr lang="tr-TR" sz="2400" dirty="0">
                <a:solidFill>
                  <a:schemeClr val="tx1"/>
                </a:solidFill>
                <a:latin typeface="Times New Roman" panose="02020603050405020304" pitchFamily="18" charset="0"/>
                <a:cs typeface="Times New Roman" panose="02020603050405020304" pitchFamily="18" charset="0"/>
              </a:rPr>
              <a:t>doğruluğu ve sınavlarda kullanıma uygunluğu belirlenmiş </a:t>
            </a:r>
            <a:r>
              <a:rPr lang="tr-TR" sz="2400" dirty="0" smtClean="0">
                <a:solidFill>
                  <a:schemeClr val="tx1"/>
                </a:solidFill>
                <a:latin typeface="Times New Roman" panose="02020603050405020304" pitchFamily="18" charset="0"/>
                <a:cs typeface="Times New Roman" panose="02020603050405020304" pitchFamily="18" charset="0"/>
              </a:rPr>
              <a:t>sorular alan </a:t>
            </a:r>
            <a:r>
              <a:rPr lang="tr-TR" sz="2400" dirty="0">
                <a:solidFill>
                  <a:schemeClr val="tx1"/>
                </a:solidFill>
                <a:latin typeface="Times New Roman" panose="02020603050405020304" pitchFamily="18" charset="0"/>
                <a:cs typeface="Times New Roman" panose="02020603050405020304" pitchFamily="18" charset="0"/>
              </a:rPr>
              <a:t>uzmanları veya dil denetmenleri tarafından dil denetimine tabi tutulabilir. Dil denetimi nihai bilimsel denetimin bir parçasıdır. Sorular dil denetimi ile sorulacak ve soru havuzuna alınacak aşamaya getirilir. Dil denetmeni tarafından sorunun içeriği ile ilgili bir değişiklik önerisi yapıldığı takdirde bu öneri</a:t>
            </a:r>
            <a:r>
              <a:rPr lang="tr-TR" sz="2400" dirty="0" smtClean="0">
                <a:solidFill>
                  <a:schemeClr val="tx1"/>
                </a:solidFill>
                <a:latin typeface="Times New Roman" panose="02020603050405020304" pitchFamily="18" charset="0"/>
                <a:cs typeface="Times New Roman" panose="02020603050405020304" pitchFamily="18" charset="0"/>
              </a:rPr>
              <a:t>, alan </a:t>
            </a:r>
            <a:r>
              <a:rPr lang="tr-TR" sz="2400" dirty="0">
                <a:solidFill>
                  <a:schemeClr val="tx1"/>
                </a:solidFill>
                <a:latin typeface="Times New Roman" panose="02020603050405020304" pitchFamily="18" charset="0"/>
                <a:cs typeface="Times New Roman" panose="02020603050405020304" pitchFamily="18" charset="0"/>
              </a:rPr>
              <a:t>uzmanı tarafından aynı bilimsel denetmenlere </a:t>
            </a:r>
            <a:r>
              <a:rPr lang="tr-TR" sz="2400" dirty="0" smtClean="0">
                <a:solidFill>
                  <a:schemeClr val="tx1"/>
                </a:solidFill>
                <a:latin typeface="Times New Roman" panose="02020603050405020304" pitchFamily="18" charset="0"/>
                <a:cs typeface="Times New Roman" panose="02020603050405020304" pitchFamily="18" charset="0"/>
              </a:rPr>
              <a:t>kontrol ettirilebilir</a:t>
            </a:r>
            <a:r>
              <a:rPr lang="tr-TR"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60065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chemeClr val="tx1"/>
                </a:solidFill>
                <a:latin typeface="Times New Roman" panose="02020603050405020304" pitchFamily="18" charset="0"/>
                <a:cs typeface="Times New Roman" panose="02020603050405020304" pitchFamily="18" charset="0"/>
              </a:rPr>
              <a:t>SORU HAVUZUNUN OLUŞTURULMASI</a:t>
            </a:r>
            <a:endParaRPr lang="tr-TR"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MADDE8 – (1) Nihai bilimsel </a:t>
            </a:r>
            <a:r>
              <a:rPr lang="tr-TR" sz="2400" dirty="0" smtClean="0">
                <a:latin typeface="Times New Roman" panose="02020603050405020304" pitchFamily="18" charset="0"/>
                <a:cs typeface="Times New Roman" panose="02020603050405020304" pitchFamily="18" charset="0"/>
              </a:rPr>
              <a:t>denetim ve </a:t>
            </a:r>
            <a:r>
              <a:rPr lang="tr-TR" sz="2400" dirty="0">
                <a:latin typeface="Times New Roman" panose="02020603050405020304" pitchFamily="18" charset="0"/>
                <a:cs typeface="Times New Roman" panose="02020603050405020304" pitchFamily="18" charset="0"/>
              </a:rPr>
              <a:t>dil denetiminden geçen sorular, taslak soru havuzundan çıkarılarak alan uzmanları tarafından </a:t>
            </a:r>
            <a:r>
              <a:rPr lang="tr-TR" sz="2400" dirty="0" err="1">
                <a:latin typeface="Times New Roman" panose="02020603050405020304" pitchFamily="18" charset="0"/>
                <a:cs typeface="Times New Roman" panose="02020603050405020304" pitchFamily="18" charset="0"/>
              </a:rPr>
              <a:t>tasnifli</a:t>
            </a:r>
            <a:r>
              <a:rPr lang="tr-TR" sz="2400" dirty="0">
                <a:latin typeface="Times New Roman" panose="02020603050405020304" pitchFamily="18" charset="0"/>
                <a:cs typeface="Times New Roman" panose="02020603050405020304" pitchFamily="18" charset="0"/>
              </a:rPr>
              <a:t> olarak soru havuzuna aktarılır. Soru havuzunda; sorunun yazarı ile bilimsel denetmenler ve varsa dil denetmenlerinin kimlik bilgileri, denetleme türü, tarihleri ve benzeri bilgiler ile birlikte saklanır.</a:t>
            </a:r>
          </a:p>
        </p:txBody>
      </p:sp>
    </p:spTree>
    <p:extLst>
      <p:ext uri="{BB962C8B-B14F-4D97-AF65-F5344CB8AC3E}">
        <p14:creationId xmlns:p14="http://schemas.microsoft.com/office/powerpoint/2010/main" val="1648750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Times New Roman" panose="02020603050405020304" pitchFamily="18" charset="0"/>
                <a:cs typeface="Times New Roman" panose="02020603050405020304" pitchFamily="18" charset="0"/>
              </a:rPr>
              <a:t>BİLECİK ŞEYH EDEBALI </a:t>
            </a:r>
            <a:br>
              <a:rPr lang="tr-TR" dirty="0" smtClean="0">
                <a:latin typeface="Times New Roman" panose="02020603050405020304" pitchFamily="18" charset="0"/>
                <a:cs typeface="Times New Roman" panose="02020603050405020304" pitchFamily="18" charset="0"/>
              </a:rPr>
            </a:br>
            <a:r>
              <a:rPr lang="tr-TR" dirty="0" smtClean="0">
                <a:latin typeface="Times New Roman" panose="02020603050405020304" pitchFamily="18" charset="0"/>
                <a:cs typeface="Times New Roman" panose="02020603050405020304" pitchFamily="18" charset="0"/>
              </a:rPr>
              <a:t>ANADOLU İMAM HATİP LİSESİ</a:t>
            </a:r>
            <a:endParaRPr lang="tr-TR" dirty="0">
              <a:latin typeface="Times New Roman" panose="02020603050405020304" pitchFamily="18" charset="0"/>
              <a:cs typeface="Times New Roman" panose="02020603050405020304" pitchFamily="18" charset="0"/>
            </a:endParaRP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84800" y="2360612"/>
            <a:ext cx="3324225" cy="3324225"/>
          </a:xfrm>
        </p:spPr>
      </p:pic>
    </p:spTree>
    <p:extLst>
      <p:ext uri="{BB962C8B-B14F-4D97-AF65-F5344CB8AC3E}">
        <p14:creationId xmlns:p14="http://schemas.microsoft.com/office/powerpoint/2010/main" val="2145943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97327" y="1481447"/>
            <a:ext cx="8915399" cy="2262781"/>
          </a:xfrm>
        </p:spPr>
        <p:txBody>
          <a:bodyPr>
            <a:noAutofit/>
          </a:bodyPr>
          <a:lstStyle/>
          <a:p>
            <a:pPr algn="ctr"/>
            <a:r>
              <a:rPr lang="tr-TR" sz="3200" b="1" i="1" dirty="0">
                <a:latin typeface="Times New Roman" panose="02020603050405020304" pitchFamily="18" charset="0"/>
                <a:cs typeface="Times New Roman" panose="02020603050405020304" pitchFamily="18" charset="0"/>
              </a:rPr>
              <a:t>SORULARIN HAZIRLANMASI, SORU HAVUZUNUN OLUŞTURULMASI VE SORULARIN GÜVENLİĞİNİN SAĞLANMASINA İLİŞKİN YÖNETMELİK</a:t>
            </a:r>
            <a:endParaRPr lang="tr-TR" sz="3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67237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66699" y="626424"/>
            <a:ext cx="8915399" cy="2262781"/>
          </a:xfrm>
        </p:spPr>
        <p:txBody>
          <a:bodyPr/>
          <a:lstStyle/>
          <a:p>
            <a:r>
              <a:rPr lang="tr-TR" dirty="0" smtClean="0">
                <a:latin typeface="Times New Roman" panose="02020603050405020304" pitchFamily="18" charset="0"/>
                <a:cs typeface="Times New Roman" panose="02020603050405020304" pitchFamily="18" charset="0"/>
              </a:rPr>
              <a:t>1. ÖN BİLİMSEL DENETİM</a:t>
            </a:r>
            <a:endParaRPr lang="tr-TR"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161702" y="3482969"/>
            <a:ext cx="8915399" cy="1126283"/>
          </a:xfrm>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Sorunun kullanılabilirliğinin, soru türünün barındırması gereken asgari gereklilikleri taşıyıp taşımadığının kontrol edildiği bilimsel </a:t>
            </a:r>
            <a:r>
              <a:rPr lang="tr-TR" dirty="0" smtClean="0">
                <a:solidFill>
                  <a:schemeClr val="tx1"/>
                </a:solidFill>
                <a:latin typeface="Times New Roman" panose="02020603050405020304" pitchFamily="18" charset="0"/>
                <a:cs typeface="Times New Roman" panose="02020603050405020304" pitchFamily="18" charset="0"/>
              </a:rPr>
              <a:t>ve</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teknik </a:t>
            </a:r>
            <a:r>
              <a:rPr lang="tr-TR" dirty="0">
                <a:solidFill>
                  <a:schemeClr val="tx1"/>
                </a:solidFill>
                <a:latin typeface="Times New Roman" panose="02020603050405020304" pitchFamily="18" charset="0"/>
                <a:cs typeface="Times New Roman" panose="02020603050405020304" pitchFamily="18" charset="0"/>
              </a:rPr>
              <a:t>denetim sürecidir.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491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161702" y="0"/>
            <a:ext cx="8915399" cy="2262781"/>
          </a:xfrm>
        </p:spPr>
        <p:txBody>
          <a:bodyPr/>
          <a:lstStyle/>
          <a:p>
            <a:r>
              <a:rPr lang="tr-TR" dirty="0" smtClean="0">
                <a:latin typeface="Times New Roman" panose="02020603050405020304" pitchFamily="18" charset="0"/>
                <a:cs typeface="Times New Roman" panose="02020603050405020304" pitchFamily="18" charset="0"/>
              </a:rPr>
              <a:t>2) ÖN DÜZENLEME</a:t>
            </a:r>
            <a:endParaRPr lang="tr-TR"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900444" y="2924828"/>
            <a:ext cx="8915399" cy="1126283"/>
          </a:xfrm>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Ön bilimsel denetimden geçen soruların, dil, anlatım ve soru türünün gerektirdiği özellikler açısından düzenlenerek nihai bilimsel </a:t>
            </a:r>
            <a:r>
              <a:rPr lang="tr-TR" dirty="0" smtClean="0">
                <a:solidFill>
                  <a:schemeClr val="tx1"/>
                </a:solidFill>
                <a:latin typeface="Times New Roman" panose="02020603050405020304" pitchFamily="18" charset="0"/>
                <a:cs typeface="Times New Roman" panose="02020603050405020304" pitchFamily="18" charset="0"/>
              </a:rPr>
              <a:t>denetime</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hazırlanması </a:t>
            </a:r>
            <a:r>
              <a:rPr lang="tr-TR" dirty="0">
                <a:solidFill>
                  <a:schemeClr val="tx1"/>
                </a:solidFill>
                <a:latin typeface="Times New Roman" panose="02020603050405020304" pitchFamily="18" charset="0"/>
                <a:cs typeface="Times New Roman" panose="02020603050405020304" pitchFamily="18" charset="0"/>
              </a:rPr>
              <a:t>işlemidir.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9222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59822" y="222663"/>
            <a:ext cx="8915399" cy="2262781"/>
          </a:xfrm>
        </p:spPr>
        <p:txBody>
          <a:bodyPr/>
          <a:lstStyle/>
          <a:p>
            <a:r>
              <a:rPr lang="tr-TR" dirty="0" smtClean="0">
                <a:latin typeface="Times New Roman" panose="02020603050405020304" pitchFamily="18" charset="0"/>
                <a:cs typeface="Times New Roman" panose="02020603050405020304" pitchFamily="18" charset="0"/>
              </a:rPr>
              <a:t>3) TASLAK SORU HAVUZU</a:t>
            </a:r>
            <a:endParaRPr lang="tr-TR"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959821" y="2889202"/>
            <a:ext cx="8915399" cy="1126283"/>
          </a:xfrm>
        </p:spPr>
        <p:txBody>
          <a:bodyPr/>
          <a:lstStyle/>
          <a:p>
            <a:pPr algn="just"/>
            <a:r>
              <a:rPr lang="tr-TR" dirty="0">
                <a:solidFill>
                  <a:schemeClr val="tx1"/>
                </a:solidFill>
                <a:latin typeface="Times New Roman" panose="02020603050405020304" pitchFamily="18" charset="0"/>
                <a:cs typeface="Times New Roman" panose="02020603050405020304" pitchFamily="18" charset="0"/>
              </a:rPr>
              <a:t>Soruların alan uzmanları tarafından ön bilimsel denetimi ve ön düzenlemesi yapıldıktan sonra denetmenler tarafından nihai </a:t>
            </a:r>
            <a:r>
              <a:rPr lang="tr-TR" dirty="0" smtClean="0">
                <a:solidFill>
                  <a:schemeClr val="tx1"/>
                </a:solidFill>
                <a:latin typeface="Times New Roman" panose="02020603050405020304" pitchFamily="18" charset="0"/>
                <a:cs typeface="Times New Roman" panose="02020603050405020304" pitchFamily="18" charset="0"/>
              </a:rPr>
              <a:t>bilimsel denetim </a:t>
            </a:r>
            <a:r>
              <a:rPr lang="tr-TR" dirty="0">
                <a:solidFill>
                  <a:schemeClr val="tx1"/>
                </a:solidFill>
                <a:latin typeface="Times New Roman" panose="02020603050405020304" pitchFamily="18" charset="0"/>
                <a:cs typeface="Times New Roman" panose="02020603050405020304" pitchFamily="18" charset="0"/>
              </a:rPr>
              <a:t>ve/veya dil denetimi yapılması için oluşturulan soru havuzudur.</a:t>
            </a:r>
          </a:p>
          <a:p>
            <a:pPr algn="just"/>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232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71696" y="472044"/>
            <a:ext cx="8915399" cy="2262781"/>
          </a:xfrm>
        </p:spPr>
        <p:txBody>
          <a:bodyPr>
            <a:normAutofit/>
          </a:bodyPr>
          <a:lstStyle/>
          <a:p>
            <a:pPr algn="ctr"/>
            <a:r>
              <a:rPr lang="tr-TR" sz="4800" dirty="0" smtClean="0">
                <a:latin typeface="Times New Roman" panose="02020603050405020304" pitchFamily="18" charset="0"/>
                <a:cs typeface="Times New Roman" panose="02020603050405020304" pitchFamily="18" charset="0"/>
              </a:rPr>
              <a:t>4) NİHAİ BİLİMSEL DENETİM </a:t>
            </a:r>
            <a:endParaRPr lang="tr-TR" sz="48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2149826" y="3292964"/>
            <a:ext cx="8915399" cy="1126283"/>
          </a:xfrm>
        </p:spPr>
        <p:txBody>
          <a:bodyPr/>
          <a:lstStyle/>
          <a:p>
            <a:r>
              <a:rPr lang="tr-TR" dirty="0">
                <a:solidFill>
                  <a:schemeClr val="tx1"/>
                </a:solidFill>
                <a:latin typeface="Times New Roman" panose="02020603050405020304" pitchFamily="18" charset="0"/>
                <a:cs typeface="Times New Roman" panose="02020603050405020304" pitchFamily="18" charset="0"/>
              </a:rPr>
              <a:t>Soruların bilimsel açıdan doğruluğu, tek bir cevap içerdiği, ilgili sınav için uygunluğu, yazım kuralları, noktalama işaretleri ve </a:t>
            </a:r>
            <a:r>
              <a:rPr lang="tr-TR" dirty="0" smtClean="0">
                <a:solidFill>
                  <a:schemeClr val="tx1"/>
                </a:solidFill>
                <a:latin typeface="Times New Roman" panose="02020603050405020304" pitchFamily="18" charset="0"/>
                <a:cs typeface="Times New Roman" panose="02020603050405020304" pitchFamily="18" charset="0"/>
              </a:rPr>
              <a:t>benzeri</a:t>
            </a:r>
            <a:r>
              <a:rPr lang="tr-TR" dirty="0">
                <a:solidFill>
                  <a:schemeClr val="tx1"/>
                </a:solidFill>
                <a:latin typeface="Times New Roman" panose="02020603050405020304" pitchFamily="18" charset="0"/>
                <a:cs typeface="Times New Roman" panose="02020603050405020304" pitchFamily="18" charset="0"/>
              </a:rPr>
              <a:t> </a:t>
            </a:r>
            <a:r>
              <a:rPr lang="tr-TR" dirty="0" smtClean="0">
                <a:solidFill>
                  <a:schemeClr val="tx1"/>
                </a:solidFill>
                <a:latin typeface="Times New Roman" panose="02020603050405020304" pitchFamily="18" charset="0"/>
                <a:cs typeface="Times New Roman" panose="02020603050405020304" pitchFamily="18" charset="0"/>
              </a:rPr>
              <a:t>kriterler </a:t>
            </a:r>
            <a:r>
              <a:rPr lang="tr-TR" dirty="0">
                <a:solidFill>
                  <a:schemeClr val="tx1"/>
                </a:solidFill>
                <a:latin typeface="Times New Roman" panose="02020603050405020304" pitchFamily="18" charset="0"/>
                <a:cs typeface="Times New Roman" panose="02020603050405020304" pitchFamily="18" charset="0"/>
              </a:rPr>
              <a:t>açısından kontrolünü kapsayan denetimdir.</a:t>
            </a:r>
          </a:p>
          <a:p>
            <a:endParaRPr lang="tr-T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73474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07321" y="-632360"/>
            <a:ext cx="8915399" cy="2262781"/>
          </a:xfrm>
        </p:spPr>
        <p:txBody>
          <a:bodyPr>
            <a:noAutofit/>
          </a:bodyPr>
          <a:lstStyle/>
          <a:p>
            <a:pPr algn="ctr"/>
            <a:r>
              <a:rPr lang="tr-TR" sz="3200" dirty="0" smtClean="0">
                <a:latin typeface="Times New Roman" panose="02020603050405020304" pitchFamily="18" charset="0"/>
                <a:cs typeface="Times New Roman" panose="02020603050405020304" pitchFamily="18" charset="0"/>
              </a:rPr>
              <a:t>SORU YAZARI VE BİLİMSEL DENETMEN HAVUZUNUN OLUŞTURULMASI</a:t>
            </a:r>
            <a:endParaRPr lang="tr-TR" sz="3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817315" y="1633923"/>
            <a:ext cx="8915399" cy="1126283"/>
          </a:xfrm>
        </p:spPr>
        <p:txBody>
          <a:bodyPr>
            <a:noAutofit/>
          </a:bodyPr>
          <a:lstStyle/>
          <a:p>
            <a:pPr algn="just"/>
            <a:r>
              <a:rPr lang="tr-TR" sz="2400" dirty="0">
                <a:solidFill>
                  <a:schemeClr val="tx1"/>
                </a:solidFill>
                <a:latin typeface="Times New Roman" panose="02020603050405020304" pitchFamily="18" charset="0"/>
                <a:cs typeface="Times New Roman" panose="02020603050405020304" pitchFamily="18" charset="0"/>
              </a:rPr>
              <a:t>MADDE4 – (1) Sınavlarda alanında ihtisaslaşmış, soru hazırlama ve denetleme tekniklerine vakıf </a:t>
            </a:r>
            <a:r>
              <a:rPr lang="tr-TR" sz="2400" dirty="0" smtClean="0">
                <a:solidFill>
                  <a:schemeClr val="tx1"/>
                </a:solidFill>
                <a:latin typeface="Times New Roman" panose="02020603050405020304" pitchFamily="18" charset="0"/>
                <a:cs typeface="Times New Roman" panose="02020603050405020304" pitchFamily="18" charset="0"/>
              </a:rPr>
              <a:t>öğretim elemanları</a:t>
            </a:r>
            <a:r>
              <a:rPr lang="tr-TR" sz="2400" dirty="0">
                <a:solidFill>
                  <a:schemeClr val="tx1"/>
                </a:solidFill>
                <a:latin typeface="Times New Roman" panose="02020603050405020304" pitchFamily="18" charset="0"/>
                <a:cs typeface="Times New Roman" panose="02020603050405020304" pitchFamily="18" charset="0"/>
              </a:rPr>
              <a:t>, kamu görevlileri ve diğer kişilerden oluşan soru yazarları ve denetmenlerin kimlik</a:t>
            </a:r>
            <a:r>
              <a:rPr lang="tr-TR" sz="2400" dirty="0" smtClean="0">
                <a:solidFill>
                  <a:schemeClr val="tx1"/>
                </a:solidFill>
                <a:latin typeface="Times New Roman" panose="02020603050405020304" pitchFamily="18" charset="0"/>
                <a:cs typeface="Times New Roman" panose="02020603050405020304" pitchFamily="18" charset="0"/>
              </a:rPr>
              <a:t>, adres </a:t>
            </a:r>
            <a:r>
              <a:rPr lang="tr-TR" sz="2400" dirty="0">
                <a:solidFill>
                  <a:schemeClr val="tx1"/>
                </a:solidFill>
                <a:latin typeface="Times New Roman" panose="02020603050405020304" pitchFamily="18" charset="0"/>
                <a:cs typeface="Times New Roman" panose="02020603050405020304" pitchFamily="18" charset="0"/>
              </a:rPr>
              <a:t>ve ihtisas alanlarına ilişkin bilgileri içeren bir veri tabanı oluşturulur. Oluşturulan soru yazarı ve/veya bilimsel denetmen veri tabanı onaya sunulur. </a:t>
            </a:r>
            <a:r>
              <a:rPr lang="tr-TR" sz="2400" dirty="0" smtClean="0">
                <a:solidFill>
                  <a:schemeClr val="tx1"/>
                </a:solidFill>
                <a:latin typeface="Times New Roman" panose="02020603050405020304" pitchFamily="18" charset="0"/>
                <a:cs typeface="Times New Roman" panose="02020603050405020304" pitchFamily="18" charset="0"/>
              </a:rPr>
              <a:t>İlgili Daire </a:t>
            </a:r>
            <a:r>
              <a:rPr lang="tr-TR" sz="2400" dirty="0">
                <a:solidFill>
                  <a:schemeClr val="tx1"/>
                </a:solidFill>
                <a:latin typeface="Times New Roman" panose="02020603050405020304" pitchFamily="18" charset="0"/>
                <a:cs typeface="Times New Roman" panose="02020603050405020304" pitchFamily="18" charset="0"/>
              </a:rPr>
              <a:t>Başkanlığı tarafından mezkûr veri tabanı belirli dönemlerde güncellenerek soru yazma/denetleme performanslarının yeterli olmadığı tespit edilenler belirli dönemlerde havuz dışına çıkarılır. </a:t>
            </a:r>
            <a:r>
              <a:rPr lang="tr-TR" sz="2400" dirty="0" smtClean="0">
                <a:solidFill>
                  <a:schemeClr val="tx1"/>
                </a:solidFill>
                <a:latin typeface="Times New Roman" panose="02020603050405020304" pitchFamily="18" charset="0"/>
                <a:cs typeface="Times New Roman" panose="02020603050405020304" pitchFamily="18" charset="0"/>
              </a:rPr>
              <a:t>Yeni soru </a:t>
            </a:r>
            <a:r>
              <a:rPr lang="tr-TR" sz="2400" dirty="0">
                <a:solidFill>
                  <a:schemeClr val="tx1"/>
                </a:solidFill>
                <a:latin typeface="Times New Roman" panose="02020603050405020304" pitchFamily="18" charset="0"/>
                <a:cs typeface="Times New Roman" panose="02020603050405020304" pitchFamily="18" charset="0"/>
              </a:rPr>
              <a:t>yazarları ve </a:t>
            </a:r>
            <a:r>
              <a:rPr lang="tr-TR" sz="2400" dirty="0" smtClean="0">
                <a:solidFill>
                  <a:schemeClr val="tx1"/>
                </a:solidFill>
                <a:latin typeface="Times New Roman" panose="02020603050405020304" pitchFamily="18" charset="0"/>
                <a:cs typeface="Times New Roman" panose="02020603050405020304" pitchFamily="18" charset="0"/>
              </a:rPr>
              <a:t>denetmenler aynı </a:t>
            </a:r>
            <a:r>
              <a:rPr lang="tr-TR" sz="2400" dirty="0">
                <a:solidFill>
                  <a:schemeClr val="tx1"/>
                </a:solidFill>
                <a:latin typeface="Times New Roman" panose="02020603050405020304" pitchFamily="18" charset="0"/>
                <a:cs typeface="Times New Roman" panose="02020603050405020304" pitchFamily="18" charset="0"/>
              </a:rPr>
              <a:t>usulle veri tabanına </a:t>
            </a:r>
            <a:r>
              <a:rPr lang="tr-TR" sz="2400" dirty="0" smtClean="0">
                <a:solidFill>
                  <a:schemeClr val="tx1"/>
                </a:solidFill>
                <a:latin typeface="Times New Roman" panose="02020603050405020304" pitchFamily="18" charset="0"/>
                <a:cs typeface="Times New Roman" panose="02020603050405020304" pitchFamily="18" charset="0"/>
              </a:rPr>
              <a:t>dâhil edilir</a:t>
            </a:r>
            <a:r>
              <a:rPr lang="tr-TR" sz="2400" dirty="0">
                <a:solidFill>
                  <a:schemeClr val="tx1"/>
                </a:solidFill>
                <a:latin typeface="Times New Roman" panose="02020603050405020304" pitchFamily="18" charset="0"/>
                <a:cs typeface="Times New Roman" panose="02020603050405020304" pitchFamily="18" charset="0"/>
              </a:rPr>
              <a:t>. Soru yazarı ve bilimsel denetmen olarak görevlendirileceklerde; yurt içi ve yurt dışı bilimsel yayınları veya tezlerinin olup olmadığı, ÖSYM’nin </a:t>
            </a:r>
            <a:r>
              <a:rPr lang="tr-TR" sz="2400" dirty="0" smtClean="0">
                <a:solidFill>
                  <a:schemeClr val="tx1"/>
                </a:solidFill>
                <a:latin typeface="Times New Roman" panose="02020603050405020304" pitchFamily="18" charset="0"/>
                <a:cs typeface="Times New Roman" panose="02020603050405020304" pitchFamily="18" charset="0"/>
              </a:rPr>
              <a:t>uyguladığı sınavlara </a:t>
            </a:r>
            <a:r>
              <a:rPr lang="tr-TR" sz="2400" dirty="0">
                <a:solidFill>
                  <a:schemeClr val="tx1"/>
                </a:solidFill>
                <a:latin typeface="Times New Roman" panose="02020603050405020304" pitchFamily="18" charset="0"/>
                <a:cs typeface="Times New Roman" panose="02020603050405020304" pitchFamily="18" charset="0"/>
              </a:rPr>
              <a:t>yönelik herhangi bir dershane</a:t>
            </a:r>
            <a:r>
              <a:rPr lang="tr-TR" sz="2400" dirty="0" smtClean="0">
                <a:solidFill>
                  <a:schemeClr val="tx1"/>
                </a:solidFill>
                <a:latin typeface="Times New Roman" panose="02020603050405020304" pitchFamily="18" charset="0"/>
                <a:cs typeface="Times New Roman" panose="02020603050405020304" pitchFamily="18" charset="0"/>
              </a:rPr>
              <a:t>, etüt </a:t>
            </a:r>
            <a:r>
              <a:rPr lang="tr-TR" sz="2400" dirty="0">
                <a:solidFill>
                  <a:schemeClr val="tx1"/>
                </a:solidFill>
                <a:latin typeface="Times New Roman" panose="02020603050405020304" pitchFamily="18" charset="0"/>
                <a:cs typeface="Times New Roman" panose="02020603050405020304" pitchFamily="18" charset="0"/>
              </a:rPr>
              <a:t>merkezi, yayınevi ile bir ilişkisinin bulunup bulunmadığı gibi kriterler göz önünde bulundurulur.</a:t>
            </a:r>
          </a:p>
        </p:txBody>
      </p:sp>
    </p:spTree>
    <p:extLst>
      <p:ext uri="{BB962C8B-B14F-4D97-AF65-F5344CB8AC3E}">
        <p14:creationId xmlns:p14="http://schemas.microsoft.com/office/powerpoint/2010/main" val="3347881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latin typeface="Times New Roman" panose="02020603050405020304" pitchFamily="18" charset="0"/>
                <a:cs typeface="Times New Roman" panose="02020603050405020304" pitchFamily="18" charset="0"/>
              </a:rPr>
              <a:t>SORULARIN HAZIRLANMASI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r>
              <a:rPr lang="tr-TR" sz="2400" dirty="0">
                <a:solidFill>
                  <a:schemeClr val="tx1"/>
                </a:solidFill>
                <a:latin typeface="Times New Roman" panose="02020603050405020304" pitchFamily="18" charset="0"/>
                <a:cs typeface="Times New Roman" panose="02020603050405020304" pitchFamily="18" charset="0"/>
              </a:rPr>
              <a:t>MADDE5 – (1) Soruların hazırlanmasında aşağıdaki usul ve esaslar uygulanır: </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a:solidFill>
                  <a:schemeClr val="tx1"/>
                </a:solidFill>
                <a:latin typeface="Times New Roman" panose="02020603050405020304" pitchFamily="18" charset="0"/>
                <a:cs typeface="Times New Roman" panose="02020603050405020304" pitchFamily="18" charset="0"/>
              </a:rPr>
              <a:t>d) Soru yazarları tarafından soruların hazırlanmasında, soruların </a:t>
            </a:r>
            <a:r>
              <a:rPr lang="tr-TR" sz="2400" dirty="0" smtClean="0">
                <a:solidFill>
                  <a:schemeClr val="tx1"/>
                </a:solidFill>
                <a:latin typeface="Times New Roman" panose="02020603050405020304" pitchFamily="18" charset="0"/>
                <a:cs typeface="Times New Roman" panose="02020603050405020304" pitchFamily="18" charset="0"/>
              </a:rPr>
              <a:t>kullanılacağı sınavın </a:t>
            </a:r>
            <a:r>
              <a:rPr lang="tr-TR" sz="2400" dirty="0">
                <a:solidFill>
                  <a:schemeClr val="tx1"/>
                </a:solidFill>
                <a:latin typeface="Times New Roman" panose="02020603050405020304" pitchFamily="18" charset="0"/>
                <a:cs typeface="Times New Roman" panose="02020603050405020304" pitchFamily="18" charset="0"/>
              </a:rPr>
              <a:t>niteliği, kapsamı, seviyesi</a:t>
            </a:r>
            <a:r>
              <a:rPr lang="tr-TR" sz="2400" dirty="0" smtClean="0">
                <a:solidFill>
                  <a:schemeClr val="tx1"/>
                </a:solidFill>
                <a:latin typeface="Times New Roman" panose="02020603050405020304" pitchFamily="18" charset="0"/>
                <a:cs typeface="Times New Roman" panose="02020603050405020304" pitchFamily="18" charset="0"/>
              </a:rPr>
              <a:t>, aday </a:t>
            </a:r>
            <a:r>
              <a:rPr lang="tr-TR" sz="2400" dirty="0">
                <a:solidFill>
                  <a:schemeClr val="tx1"/>
                </a:solidFill>
                <a:latin typeface="Times New Roman" panose="02020603050405020304" pitchFamily="18" charset="0"/>
                <a:cs typeface="Times New Roman" panose="02020603050405020304" pitchFamily="18" charset="0"/>
              </a:rPr>
              <a:t>kitlesi ve varsa </a:t>
            </a:r>
            <a:r>
              <a:rPr lang="tr-TR" sz="2400" dirty="0" smtClean="0">
                <a:solidFill>
                  <a:schemeClr val="tx1"/>
                </a:solidFill>
                <a:latin typeface="Times New Roman" panose="02020603050405020304" pitchFamily="18" charset="0"/>
                <a:cs typeface="Times New Roman" panose="02020603050405020304" pitchFamily="18" charset="0"/>
              </a:rPr>
              <a:t>kurum ve </a:t>
            </a:r>
            <a:r>
              <a:rPr lang="tr-TR" sz="2400" dirty="0">
                <a:solidFill>
                  <a:schemeClr val="tx1"/>
                </a:solidFill>
                <a:latin typeface="Times New Roman" panose="02020603050405020304" pitchFamily="18" charset="0"/>
                <a:cs typeface="Times New Roman" panose="02020603050405020304" pitchFamily="18" charset="0"/>
              </a:rPr>
              <a:t>kuruluşlarla imzalanan </a:t>
            </a:r>
            <a:r>
              <a:rPr lang="tr-TR" sz="2400" dirty="0" smtClean="0">
                <a:solidFill>
                  <a:schemeClr val="tx1"/>
                </a:solidFill>
                <a:latin typeface="Times New Roman" panose="02020603050405020304" pitchFamily="18" charset="0"/>
                <a:cs typeface="Times New Roman" panose="02020603050405020304" pitchFamily="18" charset="0"/>
              </a:rPr>
              <a:t>ilgili sınav </a:t>
            </a:r>
            <a:r>
              <a:rPr lang="tr-TR" sz="2400" dirty="0">
                <a:solidFill>
                  <a:schemeClr val="tx1"/>
                </a:solidFill>
                <a:latin typeface="Times New Roman" panose="02020603050405020304" pitchFamily="18" charset="0"/>
                <a:cs typeface="Times New Roman" panose="02020603050405020304" pitchFamily="18" charset="0"/>
              </a:rPr>
              <a:t>protokolleri göz önünde bulundurulur. </a:t>
            </a:r>
            <a:endParaRPr lang="tr-TR" sz="2400" dirty="0" smtClean="0">
              <a:solidFill>
                <a:schemeClr val="tx1"/>
              </a:solidFill>
              <a:latin typeface="Times New Roman" panose="02020603050405020304" pitchFamily="18" charset="0"/>
              <a:cs typeface="Times New Roman" panose="02020603050405020304" pitchFamily="18" charset="0"/>
            </a:endParaRPr>
          </a:p>
          <a:p>
            <a:pPr algn="just"/>
            <a:r>
              <a:rPr lang="tr-TR" sz="2400" dirty="0" smtClean="0">
                <a:solidFill>
                  <a:schemeClr val="tx1"/>
                </a:solidFill>
                <a:latin typeface="Times New Roman" panose="02020603050405020304" pitchFamily="18" charset="0"/>
                <a:cs typeface="Times New Roman" panose="02020603050405020304" pitchFamily="18" charset="0"/>
              </a:rPr>
              <a:t>e</a:t>
            </a:r>
            <a:r>
              <a:rPr lang="tr-TR" sz="2400" dirty="0">
                <a:solidFill>
                  <a:schemeClr val="tx1"/>
                </a:solidFill>
                <a:latin typeface="Times New Roman" panose="02020603050405020304" pitchFamily="18" charset="0"/>
                <a:cs typeface="Times New Roman" panose="02020603050405020304" pitchFamily="18" charset="0"/>
              </a:rPr>
              <a:t>) Soruların grafik tasarımı ve </a:t>
            </a:r>
            <a:r>
              <a:rPr lang="tr-TR" sz="2400" dirty="0" smtClean="0">
                <a:solidFill>
                  <a:schemeClr val="tx1"/>
                </a:solidFill>
                <a:latin typeface="Times New Roman" panose="02020603050405020304" pitchFamily="18" charset="0"/>
                <a:cs typeface="Times New Roman" panose="02020603050405020304" pitchFamily="18" charset="0"/>
              </a:rPr>
              <a:t>çizimleri soru </a:t>
            </a:r>
            <a:r>
              <a:rPr lang="tr-TR" sz="2400" dirty="0">
                <a:solidFill>
                  <a:schemeClr val="tx1"/>
                </a:solidFill>
                <a:latin typeface="Times New Roman" panose="02020603050405020304" pitchFamily="18" charset="0"/>
                <a:cs typeface="Times New Roman" panose="02020603050405020304" pitchFamily="18" charset="0"/>
              </a:rPr>
              <a:t>hazırlama faaliyetinin ayrılmaz bir parçasıdır.</a:t>
            </a:r>
          </a:p>
        </p:txBody>
      </p:sp>
    </p:spTree>
    <p:extLst>
      <p:ext uri="{BB962C8B-B14F-4D97-AF65-F5344CB8AC3E}">
        <p14:creationId xmlns:p14="http://schemas.microsoft.com/office/powerpoint/2010/main" val="2881974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latin typeface="Times New Roman" panose="02020603050405020304" pitchFamily="18" charset="0"/>
                <a:cs typeface="Times New Roman" panose="02020603050405020304" pitchFamily="18" charset="0"/>
              </a:rPr>
              <a:t>ÖN BİLİMSEL DENETİM, ÖN DÜZENLEME VE NİHAİ BİLİMSEL DENETİM SÜREÇLERİ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200" dirty="0">
                <a:solidFill>
                  <a:schemeClr val="tx1"/>
                </a:solidFill>
                <a:latin typeface="Times New Roman" panose="02020603050405020304" pitchFamily="18" charset="0"/>
                <a:cs typeface="Times New Roman" panose="02020603050405020304" pitchFamily="18" charset="0"/>
              </a:rPr>
              <a:t>MADDE6 – (1) Sınav sorularının ön bilimsel denetimi, ön düzenlemesi ve nihai bilimsel </a:t>
            </a:r>
            <a:r>
              <a:rPr lang="tr-TR" sz="2200" dirty="0" smtClean="0">
                <a:solidFill>
                  <a:schemeClr val="tx1"/>
                </a:solidFill>
                <a:latin typeface="Times New Roman" panose="02020603050405020304" pitchFamily="18" charset="0"/>
                <a:cs typeface="Times New Roman" panose="02020603050405020304" pitchFamily="18" charset="0"/>
              </a:rPr>
              <a:t>denetimi aşamalarında aşağıdaki esaslar </a:t>
            </a:r>
            <a:r>
              <a:rPr lang="tr-TR" sz="2200" dirty="0">
                <a:solidFill>
                  <a:schemeClr val="tx1"/>
                </a:solidFill>
                <a:latin typeface="Times New Roman" panose="02020603050405020304" pitchFamily="18" charset="0"/>
                <a:cs typeface="Times New Roman" panose="02020603050405020304" pitchFamily="18" charset="0"/>
              </a:rPr>
              <a:t>uygulanır: </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r>
              <a:rPr lang="tr-TR" sz="2200" dirty="0" smtClean="0">
                <a:solidFill>
                  <a:schemeClr val="tx1"/>
                </a:solidFill>
                <a:latin typeface="Times New Roman" panose="02020603050405020304" pitchFamily="18" charset="0"/>
                <a:cs typeface="Times New Roman" panose="02020603050405020304" pitchFamily="18" charset="0"/>
              </a:rPr>
              <a:t>a</a:t>
            </a:r>
            <a:r>
              <a:rPr lang="tr-TR" sz="2200" dirty="0">
                <a:solidFill>
                  <a:schemeClr val="tx1"/>
                </a:solidFill>
                <a:latin typeface="Times New Roman" panose="02020603050405020304" pitchFamily="18" charset="0"/>
                <a:cs typeface="Times New Roman" panose="02020603050405020304" pitchFamily="18" charset="0"/>
              </a:rPr>
              <a:t>) Etiketlenen sorular öncelikle ön bilimsel denetime tabi tutulur. Ön bilimsel denetim</a:t>
            </a:r>
            <a:r>
              <a:rPr lang="tr-TR" sz="2200" dirty="0" smtClean="0">
                <a:solidFill>
                  <a:schemeClr val="tx1"/>
                </a:solidFill>
                <a:latin typeface="Times New Roman" panose="02020603050405020304" pitchFamily="18" charset="0"/>
                <a:cs typeface="Times New Roman" panose="02020603050405020304" pitchFamily="18" charset="0"/>
              </a:rPr>
              <a:t>, alan </a:t>
            </a:r>
            <a:r>
              <a:rPr lang="tr-TR" sz="2200" dirty="0">
                <a:solidFill>
                  <a:schemeClr val="tx1"/>
                </a:solidFill>
                <a:latin typeface="Times New Roman" panose="02020603050405020304" pitchFamily="18" charset="0"/>
                <a:cs typeface="Times New Roman" panose="02020603050405020304" pitchFamily="18" charset="0"/>
              </a:rPr>
              <a:t>uzmanları veya bilimsel denetmenlerce yapılır. Ön bilimsel denetimde sorunun barındırması gereken asgari gereklilikleri taşıyıp taşımadığı </a:t>
            </a:r>
            <a:r>
              <a:rPr lang="tr-TR" sz="2200" dirty="0" smtClean="0">
                <a:solidFill>
                  <a:schemeClr val="tx1"/>
                </a:solidFill>
                <a:latin typeface="Times New Roman" panose="02020603050405020304" pitchFamily="18" charset="0"/>
                <a:cs typeface="Times New Roman" panose="02020603050405020304" pitchFamily="18" charset="0"/>
              </a:rPr>
              <a:t>kontrol edilir</a:t>
            </a:r>
            <a:r>
              <a:rPr lang="tr-TR" sz="2200" dirty="0">
                <a:solidFill>
                  <a:schemeClr val="tx1"/>
                </a:solidFill>
                <a:latin typeface="Times New Roman" panose="02020603050405020304" pitchFamily="18" charset="0"/>
                <a:cs typeface="Times New Roman" panose="02020603050405020304" pitchFamily="18" charset="0"/>
              </a:rPr>
              <a:t>. </a:t>
            </a:r>
            <a:endParaRPr lang="tr-TR" sz="2200" dirty="0" smtClean="0">
              <a:solidFill>
                <a:schemeClr val="tx1"/>
              </a:solidFill>
              <a:latin typeface="Times New Roman" panose="02020603050405020304" pitchFamily="18" charset="0"/>
              <a:cs typeface="Times New Roman" panose="02020603050405020304" pitchFamily="18" charset="0"/>
            </a:endParaRPr>
          </a:p>
          <a:p>
            <a:pPr algn="just"/>
            <a:r>
              <a:rPr lang="tr-TR" sz="2200" dirty="0" smtClean="0">
                <a:solidFill>
                  <a:schemeClr val="tx1"/>
                </a:solidFill>
                <a:latin typeface="Times New Roman" panose="02020603050405020304" pitchFamily="18" charset="0"/>
                <a:cs typeface="Times New Roman" panose="02020603050405020304" pitchFamily="18" charset="0"/>
              </a:rPr>
              <a:t>b</a:t>
            </a:r>
            <a:r>
              <a:rPr lang="tr-TR" sz="2200" dirty="0">
                <a:solidFill>
                  <a:schemeClr val="tx1"/>
                </a:solidFill>
                <a:latin typeface="Times New Roman" panose="02020603050405020304" pitchFamily="18" charset="0"/>
                <a:cs typeface="Times New Roman" panose="02020603050405020304" pitchFamily="18" charset="0"/>
              </a:rPr>
              <a:t>) Ön bilimsel </a:t>
            </a:r>
            <a:r>
              <a:rPr lang="tr-TR" sz="2200" dirty="0" smtClean="0">
                <a:solidFill>
                  <a:schemeClr val="tx1"/>
                </a:solidFill>
                <a:latin typeface="Times New Roman" panose="02020603050405020304" pitchFamily="18" charset="0"/>
                <a:cs typeface="Times New Roman" panose="02020603050405020304" pitchFamily="18" charset="0"/>
              </a:rPr>
              <a:t>denetim sonucunda </a:t>
            </a:r>
            <a:r>
              <a:rPr lang="tr-TR" sz="2200" dirty="0">
                <a:solidFill>
                  <a:schemeClr val="tx1"/>
                </a:solidFill>
                <a:latin typeface="Times New Roman" panose="02020603050405020304" pitchFamily="18" charset="0"/>
                <a:cs typeface="Times New Roman" panose="02020603050405020304" pitchFamily="18" charset="0"/>
              </a:rPr>
              <a:t>sorular </a:t>
            </a:r>
            <a:r>
              <a:rPr lang="tr-TR" sz="2200" dirty="0" smtClean="0">
                <a:solidFill>
                  <a:schemeClr val="tx1"/>
                </a:solidFill>
                <a:latin typeface="Times New Roman" panose="02020603050405020304" pitchFamily="18" charset="0"/>
                <a:cs typeface="Times New Roman" panose="02020603050405020304" pitchFamily="18" charset="0"/>
              </a:rPr>
              <a:t>kabul edilir </a:t>
            </a:r>
            <a:r>
              <a:rPr lang="tr-TR" sz="2200" dirty="0">
                <a:solidFill>
                  <a:schemeClr val="tx1"/>
                </a:solidFill>
                <a:latin typeface="Times New Roman" panose="02020603050405020304" pitchFamily="18" charset="0"/>
                <a:cs typeface="Times New Roman" panose="02020603050405020304" pitchFamily="18" charset="0"/>
              </a:rPr>
              <a:t>ya da reddedilir. </a:t>
            </a:r>
            <a:r>
              <a:rPr lang="tr-TR" sz="2200" dirty="0" smtClean="0">
                <a:solidFill>
                  <a:schemeClr val="tx1"/>
                </a:solidFill>
                <a:latin typeface="Times New Roman" panose="02020603050405020304" pitchFamily="18" charset="0"/>
                <a:cs typeface="Times New Roman" panose="02020603050405020304" pitchFamily="18" charset="0"/>
              </a:rPr>
              <a:t>Kabul edilen </a:t>
            </a:r>
            <a:r>
              <a:rPr lang="tr-TR" sz="2200" dirty="0">
                <a:solidFill>
                  <a:schemeClr val="tx1"/>
                </a:solidFill>
                <a:latin typeface="Times New Roman" panose="02020603050405020304" pitchFamily="18" charset="0"/>
                <a:cs typeface="Times New Roman" panose="02020603050405020304" pitchFamily="18" charset="0"/>
              </a:rPr>
              <a:t>soruların</a:t>
            </a:r>
            <a:r>
              <a:rPr lang="tr-TR" sz="2200" dirty="0" smtClean="0">
                <a:solidFill>
                  <a:schemeClr val="tx1"/>
                </a:solidFill>
                <a:latin typeface="Times New Roman" panose="02020603050405020304" pitchFamily="18" charset="0"/>
                <a:cs typeface="Times New Roman" panose="02020603050405020304" pitchFamily="18" charset="0"/>
              </a:rPr>
              <a:t>, alan </a:t>
            </a:r>
            <a:r>
              <a:rPr lang="tr-TR" sz="2200" dirty="0">
                <a:solidFill>
                  <a:schemeClr val="tx1"/>
                </a:solidFill>
                <a:latin typeface="Times New Roman" panose="02020603050405020304" pitchFamily="18" charset="0"/>
                <a:cs typeface="Times New Roman" panose="02020603050405020304" pitchFamily="18" charset="0"/>
              </a:rPr>
              <a:t>uzmanı tarafından ön düzenlemesi yapılarak taslak soru havuzuna aktarılır.</a:t>
            </a:r>
          </a:p>
        </p:txBody>
      </p:sp>
    </p:spTree>
    <p:extLst>
      <p:ext uri="{BB962C8B-B14F-4D97-AF65-F5344CB8AC3E}">
        <p14:creationId xmlns:p14="http://schemas.microsoft.com/office/powerpoint/2010/main" val="3652518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TotalTime>
  <Words>698</Words>
  <Application>Microsoft Office PowerPoint</Application>
  <PresentationFormat>Geniş ekran</PresentationFormat>
  <Paragraphs>33</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Times New Roman</vt:lpstr>
      <vt:lpstr>Wingdings 3</vt:lpstr>
      <vt:lpstr>Duman</vt:lpstr>
      <vt:lpstr>ÖSYM SORULARI NASIL HAZIRLAR?</vt:lpstr>
      <vt:lpstr>SORULARIN HAZIRLANMASI, SORU HAVUZUNUN OLUŞTURULMASI VE SORULARIN GÜVENLİĞİNİN SAĞLANMASINA İLİŞKİN YÖNETMELİK</vt:lpstr>
      <vt:lpstr>1. ÖN BİLİMSEL DENETİM</vt:lpstr>
      <vt:lpstr>2) ÖN DÜZENLEME</vt:lpstr>
      <vt:lpstr>3) TASLAK SORU HAVUZU</vt:lpstr>
      <vt:lpstr>4) NİHAİ BİLİMSEL DENETİM </vt:lpstr>
      <vt:lpstr>SORU YAZARI VE BİLİMSEL DENETMEN HAVUZUNUN OLUŞTURULMASI</vt:lpstr>
      <vt:lpstr>SORULARIN HAZIRLANMASI</vt:lpstr>
      <vt:lpstr>ÖN BİLİMSEL DENETİM, ÖN DÜZENLEME VE NİHAİ BİLİMSEL DENETİM SÜREÇLERİ</vt:lpstr>
      <vt:lpstr>(6) SORULARIN BİLİMSEL DENETMEN/KOMİSYON MARİFETİYLE NİHAİ BİLİMSEL DENETİMİ YAPILIRKEN;</vt:lpstr>
      <vt:lpstr>DİL DENETİMİ</vt:lpstr>
      <vt:lpstr>SORU HAVUZUNUN OLUŞTURULMASI</vt:lpstr>
      <vt:lpstr>BİLECİK ŞEYH EDEBALI  ANADOLU İMAM HATİP LİSESİ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ÖSYM SORULARI NASIL HAZIRLAR?</dc:title>
  <dc:creator>user</dc:creator>
  <cp:lastModifiedBy>user</cp:lastModifiedBy>
  <cp:revision>3</cp:revision>
  <dcterms:created xsi:type="dcterms:W3CDTF">2025-02-25T11:14:18Z</dcterms:created>
  <dcterms:modified xsi:type="dcterms:W3CDTF">2025-02-25T11:33:33Z</dcterms:modified>
</cp:coreProperties>
</file>