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8" r:id="rId3"/>
    <p:sldId id="272" r:id="rId4"/>
    <p:sldId id="273" r:id="rId5"/>
    <p:sldId id="274" r:id="rId6"/>
    <p:sldId id="279" r:id="rId7"/>
    <p:sldId id="275" r:id="rId8"/>
    <p:sldId id="276" r:id="rId9"/>
    <p:sldId id="277" r:id="rId10"/>
    <p:sldId id="280" r:id="rId11"/>
    <p:sldId id="281" r:id="rId12"/>
    <p:sldId id="282" r:id="rId13"/>
    <p:sldId id="283" r:id="rId14"/>
    <p:sldId id="284" r:id="rId15"/>
    <p:sldId id="288" r:id="rId16"/>
    <p:sldId id="257" r:id="rId17"/>
    <p:sldId id="258" r:id="rId18"/>
    <p:sldId id="259" r:id="rId19"/>
    <p:sldId id="260" r:id="rId20"/>
    <p:sldId id="261" r:id="rId21"/>
    <p:sldId id="262" r:id="rId22"/>
    <p:sldId id="263" r:id="rId23"/>
    <p:sldId id="264" r:id="rId24"/>
    <p:sldId id="265" r:id="rId25"/>
    <p:sldId id="266" r:id="rId26"/>
    <p:sldId id="267" r:id="rId27"/>
    <p:sldId id="268" r:id="rId28"/>
    <p:sldId id="269" r:id="rId29"/>
    <p:sldId id="270" r:id="rId30"/>
    <p:sldId id="290" r:id="rId31"/>
    <p:sldId id="291" r:id="rId32"/>
    <p:sldId id="292" r:id="rId33"/>
    <p:sldId id="293" r:id="rId34"/>
    <p:sldId id="294" r:id="rId35"/>
    <p:sldId id="295" r:id="rId36"/>
    <p:sldId id="289" r:id="rId3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96" y="5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E48EB91C-94F0-4016-AFA1-74F442E6F4A9}" type="datetimeFigureOut">
              <a:rPr lang="tr-TR" smtClean="0"/>
              <a:t>26.02.2025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F26B6BB-50FA-4FE8-BBA8-7E1C589FE696}" type="slidenum">
              <a:rPr lang="tr-TR" smtClean="0"/>
              <a:t>‹#›</a:t>
            </a:fld>
            <a:endParaRPr lang="tr-TR"/>
          </a:p>
        </p:txBody>
      </p:sp>
    </p:spTree>
    <p:extLst>
      <p:ext uri="{BB962C8B-B14F-4D97-AF65-F5344CB8AC3E}">
        <p14:creationId xmlns:p14="http://schemas.microsoft.com/office/powerpoint/2010/main" val="1836806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48EB91C-94F0-4016-AFA1-74F442E6F4A9}" type="datetimeFigureOut">
              <a:rPr lang="tr-TR" smtClean="0"/>
              <a:t>26.02.2025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F26B6BB-50FA-4FE8-BBA8-7E1C589FE696}" type="slidenum">
              <a:rPr lang="tr-TR" smtClean="0"/>
              <a:t>‹#›</a:t>
            </a:fld>
            <a:endParaRPr lang="tr-TR"/>
          </a:p>
        </p:txBody>
      </p:sp>
    </p:spTree>
    <p:extLst>
      <p:ext uri="{BB962C8B-B14F-4D97-AF65-F5344CB8AC3E}">
        <p14:creationId xmlns:p14="http://schemas.microsoft.com/office/powerpoint/2010/main" val="41122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48EB91C-94F0-4016-AFA1-74F442E6F4A9}" type="datetimeFigureOut">
              <a:rPr lang="tr-TR" smtClean="0"/>
              <a:t>26.02.2025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F26B6BB-50FA-4FE8-BBA8-7E1C589FE696}" type="slidenum">
              <a:rPr lang="tr-TR" smtClean="0"/>
              <a:t>‹#›</a:t>
            </a:fld>
            <a:endParaRPr lang="tr-T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9836067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48EB91C-94F0-4016-AFA1-74F442E6F4A9}" type="datetimeFigureOut">
              <a:rPr lang="tr-TR" smtClean="0"/>
              <a:t>26.02.2025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F26B6BB-50FA-4FE8-BBA8-7E1C589FE696}" type="slidenum">
              <a:rPr lang="tr-TR" smtClean="0"/>
              <a:t>‹#›</a:t>
            </a:fld>
            <a:endParaRPr lang="tr-TR"/>
          </a:p>
        </p:txBody>
      </p:sp>
    </p:spTree>
    <p:extLst>
      <p:ext uri="{BB962C8B-B14F-4D97-AF65-F5344CB8AC3E}">
        <p14:creationId xmlns:p14="http://schemas.microsoft.com/office/powerpoint/2010/main" val="9426720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48EB91C-94F0-4016-AFA1-74F442E6F4A9}" type="datetimeFigureOut">
              <a:rPr lang="tr-TR" smtClean="0"/>
              <a:t>26.02.2025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F26B6BB-50FA-4FE8-BBA8-7E1C589FE696}" type="slidenum">
              <a:rPr lang="tr-TR" smtClean="0"/>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680291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48EB91C-94F0-4016-AFA1-74F442E6F4A9}" type="datetimeFigureOut">
              <a:rPr lang="tr-TR" smtClean="0"/>
              <a:t>26.02.2025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F26B6BB-50FA-4FE8-BBA8-7E1C589FE696}" type="slidenum">
              <a:rPr lang="tr-TR" smtClean="0"/>
              <a:t>‹#›</a:t>
            </a:fld>
            <a:endParaRPr lang="tr-TR"/>
          </a:p>
        </p:txBody>
      </p:sp>
    </p:spTree>
    <p:extLst>
      <p:ext uri="{BB962C8B-B14F-4D97-AF65-F5344CB8AC3E}">
        <p14:creationId xmlns:p14="http://schemas.microsoft.com/office/powerpoint/2010/main" val="3135128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48EB91C-94F0-4016-AFA1-74F442E6F4A9}" type="datetimeFigureOut">
              <a:rPr lang="tr-TR" smtClean="0"/>
              <a:t>26.02.2025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F26B6BB-50FA-4FE8-BBA8-7E1C589FE696}" type="slidenum">
              <a:rPr lang="tr-TR" smtClean="0"/>
              <a:t>‹#›</a:t>
            </a:fld>
            <a:endParaRPr lang="tr-TR"/>
          </a:p>
        </p:txBody>
      </p:sp>
    </p:spTree>
    <p:extLst>
      <p:ext uri="{BB962C8B-B14F-4D97-AF65-F5344CB8AC3E}">
        <p14:creationId xmlns:p14="http://schemas.microsoft.com/office/powerpoint/2010/main" val="35662322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48EB91C-94F0-4016-AFA1-74F442E6F4A9}" type="datetimeFigureOut">
              <a:rPr lang="tr-TR" smtClean="0"/>
              <a:t>26.02.2025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F26B6BB-50FA-4FE8-BBA8-7E1C589FE696}" type="slidenum">
              <a:rPr lang="tr-TR" smtClean="0"/>
              <a:t>‹#›</a:t>
            </a:fld>
            <a:endParaRPr lang="tr-TR"/>
          </a:p>
        </p:txBody>
      </p:sp>
    </p:spTree>
    <p:extLst>
      <p:ext uri="{BB962C8B-B14F-4D97-AF65-F5344CB8AC3E}">
        <p14:creationId xmlns:p14="http://schemas.microsoft.com/office/powerpoint/2010/main" val="1225296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48EB91C-94F0-4016-AFA1-74F442E6F4A9}" type="datetimeFigureOut">
              <a:rPr lang="tr-TR" smtClean="0"/>
              <a:t>26.02.2025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F26B6BB-50FA-4FE8-BBA8-7E1C589FE696}" type="slidenum">
              <a:rPr lang="tr-TR" smtClean="0"/>
              <a:t>‹#›</a:t>
            </a:fld>
            <a:endParaRPr lang="tr-TR"/>
          </a:p>
        </p:txBody>
      </p:sp>
    </p:spTree>
    <p:extLst>
      <p:ext uri="{BB962C8B-B14F-4D97-AF65-F5344CB8AC3E}">
        <p14:creationId xmlns:p14="http://schemas.microsoft.com/office/powerpoint/2010/main" val="2066677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48EB91C-94F0-4016-AFA1-74F442E6F4A9}" type="datetimeFigureOut">
              <a:rPr lang="tr-TR" smtClean="0"/>
              <a:t>26.02.2025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F26B6BB-50FA-4FE8-BBA8-7E1C589FE696}" type="slidenum">
              <a:rPr lang="tr-TR" smtClean="0"/>
              <a:t>‹#›</a:t>
            </a:fld>
            <a:endParaRPr lang="tr-TR"/>
          </a:p>
        </p:txBody>
      </p:sp>
    </p:spTree>
    <p:extLst>
      <p:ext uri="{BB962C8B-B14F-4D97-AF65-F5344CB8AC3E}">
        <p14:creationId xmlns:p14="http://schemas.microsoft.com/office/powerpoint/2010/main" val="3837902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E48EB91C-94F0-4016-AFA1-74F442E6F4A9}" type="datetimeFigureOut">
              <a:rPr lang="tr-TR" smtClean="0"/>
              <a:t>26.02.2025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F26B6BB-50FA-4FE8-BBA8-7E1C589FE696}" type="slidenum">
              <a:rPr lang="tr-TR" smtClean="0"/>
              <a:t>‹#›</a:t>
            </a:fld>
            <a:endParaRPr lang="tr-TR"/>
          </a:p>
        </p:txBody>
      </p:sp>
    </p:spTree>
    <p:extLst>
      <p:ext uri="{BB962C8B-B14F-4D97-AF65-F5344CB8AC3E}">
        <p14:creationId xmlns:p14="http://schemas.microsoft.com/office/powerpoint/2010/main" val="1320330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E48EB91C-94F0-4016-AFA1-74F442E6F4A9}" type="datetimeFigureOut">
              <a:rPr lang="tr-TR" smtClean="0"/>
              <a:t>26.02.2025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5F26B6BB-50FA-4FE8-BBA8-7E1C589FE696}" type="slidenum">
              <a:rPr lang="tr-TR" smtClean="0"/>
              <a:t>‹#›</a:t>
            </a:fld>
            <a:endParaRPr lang="tr-TR"/>
          </a:p>
        </p:txBody>
      </p:sp>
    </p:spTree>
    <p:extLst>
      <p:ext uri="{BB962C8B-B14F-4D97-AF65-F5344CB8AC3E}">
        <p14:creationId xmlns:p14="http://schemas.microsoft.com/office/powerpoint/2010/main" val="1138292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E48EB91C-94F0-4016-AFA1-74F442E6F4A9}" type="datetimeFigureOut">
              <a:rPr lang="tr-TR" smtClean="0"/>
              <a:t>26.02.2025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5F26B6BB-50FA-4FE8-BBA8-7E1C589FE696}" type="slidenum">
              <a:rPr lang="tr-TR" smtClean="0"/>
              <a:t>‹#›</a:t>
            </a:fld>
            <a:endParaRPr lang="tr-TR"/>
          </a:p>
        </p:txBody>
      </p:sp>
    </p:spTree>
    <p:extLst>
      <p:ext uri="{BB962C8B-B14F-4D97-AF65-F5344CB8AC3E}">
        <p14:creationId xmlns:p14="http://schemas.microsoft.com/office/powerpoint/2010/main" val="1986725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8EB91C-94F0-4016-AFA1-74F442E6F4A9}" type="datetimeFigureOut">
              <a:rPr lang="tr-TR" smtClean="0"/>
              <a:t>26.02.2025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5F26B6BB-50FA-4FE8-BBA8-7E1C589FE696}" type="slidenum">
              <a:rPr lang="tr-TR" smtClean="0"/>
              <a:t>‹#›</a:t>
            </a:fld>
            <a:endParaRPr lang="tr-TR"/>
          </a:p>
        </p:txBody>
      </p:sp>
    </p:spTree>
    <p:extLst>
      <p:ext uri="{BB962C8B-B14F-4D97-AF65-F5344CB8AC3E}">
        <p14:creationId xmlns:p14="http://schemas.microsoft.com/office/powerpoint/2010/main" val="4013304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smtClean="0"/>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48EB91C-94F0-4016-AFA1-74F442E6F4A9}" type="datetimeFigureOut">
              <a:rPr lang="tr-TR" smtClean="0"/>
              <a:t>26.02.2025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F26B6BB-50FA-4FE8-BBA8-7E1C589FE696}" type="slidenum">
              <a:rPr lang="tr-TR" smtClean="0"/>
              <a:t>‹#›</a:t>
            </a:fld>
            <a:endParaRPr lang="tr-TR"/>
          </a:p>
        </p:txBody>
      </p:sp>
    </p:spTree>
    <p:extLst>
      <p:ext uri="{BB962C8B-B14F-4D97-AF65-F5344CB8AC3E}">
        <p14:creationId xmlns:p14="http://schemas.microsoft.com/office/powerpoint/2010/main" val="1303483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48EB91C-94F0-4016-AFA1-74F442E6F4A9}" type="datetimeFigureOut">
              <a:rPr lang="tr-TR" smtClean="0"/>
              <a:t>26.02.2025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F26B6BB-50FA-4FE8-BBA8-7E1C589FE696}" type="slidenum">
              <a:rPr lang="tr-TR" smtClean="0"/>
              <a:t>‹#›</a:t>
            </a:fld>
            <a:endParaRPr lang="tr-TR"/>
          </a:p>
        </p:txBody>
      </p:sp>
    </p:spTree>
    <p:extLst>
      <p:ext uri="{BB962C8B-B14F-4D97-AF65-F5344CB8AC3E}">
        <p14:creationId xmlns:p14="http://schemas.microsoft.com/office/powerpoint/2010/main" val="996975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48EB91C-94F0-4016-AFA1-74F442E6F4A9}" type="datetimeFigureOut">
              <a:rPr lang="tr-TR" smtClean="0"/>
              <a:t>26.02.2025</a:t>
            </a:fld>
            <a:endParaRPr lang="tr-T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F26B6BB-50FA-4FE8-BBA8-7E1C589FE696}" type="slidenum">
              <a:rPr lang="tr-TR" smtClean="0"/>
              <a:t>‹#›</a:t>
            </a:fld>
            <a:endParaRPr lang="tr-TR"/>
          </a:p>
        </p:txBody>
      </p:sp>
    </p:spTree>
    <p:extLst>
      <p:ext uri="{BB962C8B-B14F-4D97-AF65-F5344CB8AC3E}">
        <p14:creationId xmlns:p14="http://schemas.microsoft.com/office/powerpoint/2010/main" val="802502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pPr algn="ctr"/>
            <a:r>
              <a:rPr lang="tr-TR" sz="4000" b="1" dirty="0" smtClean="0">
                <a:latin typeface="Times New Roman" panose="02020603050405020304" pitchFamily="18" charset="0"/>
                <a:cs typeface="Times New Roman" panose="02020603050405020304" pitchFamily="18" charset="0"/>
              </a:rPr>
              <a:t>TEKNOLOJİ </a:t>
            </a:r>
            <a:r>
              <a:rPr lang="tr-TR" sz="4000" b="1" dirty="0" smtClean="0">
                <a:latin typeface="Times New Roman" panose="02020603050405020304" pitchFamily="18" charset="0"/>
                <a:cs typeface="Times New Roman" panose="02020603050405020304" pitchFamily="18" charset="0"/>
              </a:rPr>
              <a:t>BAĞIMLILIĞI</a:t>
            </a:r>
            <a:br>
              <a:rPr lang="tr-TR" sz="4000" b="1" dirty="0" smtClean="0">
                <a:latin typeface="Times New Roman" panose="02020603050405020304" pitchFamily="18" charset="0"/>
                <a:cs typeface="Times New Roman" panose="02020603050405020304" pitchFamily="18" charset="0"/>
              </a:rPr>
            </a:br>
            <a:r>
              <a:rPr lang="tr-TR" sz="4000" b="1" dirty="0" smtClean="0">
                <a:latin typeface="Times New Roman" panose="02020603050405020304" pitchFamily="18" charset="0"/>
                <a:cs typeface="Times New Roman" panose="02020603050405020304" pitchFamily="18" charset="0"/>
              </a:rPr>
              <a:t>VELİ SUNUM</a:t>
            </a:r>
            <a:endParaRPr lang="tr-TR" sz="4000" b="1" dirty="0">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p:txBody>
          <a:bodyPr/>
          <a:lstStyle/>
          <a:p>
            <a:endParaRPr lang="tr-TR"/>
          </a:p>
        </p:txBody>
      </p:sp>
    </p:spTree>
    <p:extLst>
      <p:ext uri="{BB962C8B-B14F-4D97-AF65-F5344CB8AC3E}">
        <p14:creationId xmlns:p14="http://schemas.microsoft.com/office/powerpoint/2010/main" val="228911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819397" y="522514"/>
            <a:ext cx="8324603" cy="5519511"/>
          </a:xfrm>
          <a:prstGeom prst="rect">
            <a:avLst/>
          </a:prstGeom>
        </p:spPr>
      </p:pic>
    </p:spTree>
    <p:extLst>
      <p:ext uri="{BB962C8B-B14F-4D97-AF65-F5344CB8AC3E}">
        <p14:creationId xmlns:p14="http://schemas.microsoft.com/office/powerpoint/2010/main" val="2047883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045030" y="581891"/>
            <a:ext cx="8015844" cy="5415148"/>
          </a:xfrm>
          <a:prstGeom prst="rect">
            <a:avLst/>
          </a:prstGeom>
        </p:spPr>
      </p:pic>
    </p:spTree>
    <p:extLst>
      <p:ext uri="{BB962C8B-B14F-4D97-AF65-F5344CB8AC3E}">
        <p14:creationId xmlns:p14="http://schemas.microsoft.com/office/powerpoint/2010/main" val="2000300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NASIL KURTULABİLİRİZ?</a:t>
            </a:r>
            <a:endParaRPr lang="tr-TR" dirty="0"/>
          </a:p>
        </p:txBody>
      </p:sp>
      <p:pic>
        <p:nvPicPr>
          <p:cNvPr id="4" name="İçerik Yer Tutucusu 3"/>
          <p:cNvPicPr>
            <a:picLocks noGrp="1" noChangeAspect="1"/>
          </p:cNvPicPr>
          <p:nvPr>
            <p:ph idx="1"/>
          </p:nvPr>
        </p:nvPicPr>
        <p:blipFill>
          <a:blip r:embed="rId2"/>
          <a:stretch>
            <a:fillRect/>
          </a:stretch>
        </p:blipFill>
        <p:spPr>
          <a:xfrm>
            <a:off x="1318162" y="1258784"/>
            <a:ext cx="7600208" cy="5320146"/>
          </a:xfrm>
          <a:prstGeom prst="rect">
            <a:avLst/>
          </a:prstGeom>
        </p:spPr>
      </p:pic>
    </p:spTree>
    <p:extLst>
      <p:ext uri="{BB962C8B-B14F-4D97-AF65-F5344CB8AC3E}">
        <p14:creationId xmlns:p14="http://schemas.microsoft.com/office/powerpoint/2010/main" val="2858024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187532" y="736270"/>
            <a:ext cx="7552707" cy="5305755"/>
          </a:xfrm>
          <a:prstGeom prst="rect">
            <a:avLst/>
          </a:prstGeom>
        </p:spPr>
      </p:pic>
    </p:spTree>
    <p:extLst>
      <p:ext uri="{BB962C8B-B14F-4D97-AF65-F5344CB8AC3E}">
        <p14:creationId xmlns:p14="http://schemas.microsoft.com/office/powerpoint/2010/main" val="611211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341911" y="855024"/>
            <a:ext cx="7398327" cy="5156046"/>
          </a:xfrm>
          <a:prstGeom prst="rect">
            <a:avLst/>
          </a:prstGeom>
        </p:spPr>
      </p:pic>
    </p:spTree>
    <p:extLst>
      <p:ext uri="{BB962C8B-B14F-4D97-AF65-F5344CB8AC3E}">
        <p14:creationId xmlns:p14="http://schemas.microsoft.com/office/powerpoint/2010/main" val="1358166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latin typeface="Times New Roman" panose="02020603050405020304" pitchFamily="18" charset="0"/>
                <a:cs typeface="Times New Roman" panose="02020603050405020304" pitchFamily="18" charset="0"/>
              </a:rPr>
              <a:t>İNTERNETİ NASIL KULLANMALIYIM?</a:t>
            </a:r>
            <a:endParaRPr lang="tr-TR" b="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p:txBody>
          <a:bodyPr/>
          <a:lstStyle/>
          <a:p>
            <a:endParaRPr lang="tr-TR" dirty="0"/>
          </a:p>
        </p:txBody>
      </p:sp>
    </p:spTree>
    <p:extLst>
      <p:ext uri="{BB962C8B-B14F-4D97-AF65-F5344CB8AC3E}">
        <p14:creationId xmlns:p14="http://schemas.microsoft.com/office/powerpoint/2010/main" val="460927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algn="just"/>
            <a:r>
              <a:rPr lang="tr-TR" sz="3200" dirty="0">
                <a:latin typeface="Times New Roman" panose="02020603050405020304" pitchFamily="18" charset="0"/>
              </a:rPr>
              <a:t>Cep telefonu veya bilgisayar kullanımında kendinize sınırlar koyabiliyor musunuz? Kontrol sizde mi değil mi? Bunu başarabiliyorsanız, bu sizin iradeli olduğunuzu gösterir. </a:t>
            </a:r>
          </a:p>
        </p:txBody>
      </p:sp>
    </p:spTree>
    <p:extLst>
      <p:ext uri="{BB962C8B-B14F-4D97-AF65-F5344CB8AC3E}">
        <p14:creationId xmlns:p14="http://schemas.microsoft.com/office/powerpoint/2010/main" val="2966183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algn="just"/>
            <a:r>
              <a:rPr lang="tr-TR" sz="3200" dirty="0">
                <a:latin typeface="Times New Roman" panose="02020603050405020304" pitchFamily="18" charset="0"/>
                <a:cs typeface="Times New Roman" panose="02020603050405020304" pitchFamily="18" charset="0"/>
              </a:rPr>
              <a:t>İnternet kullanımının size zarar vermemesi için kontrolü ele almak ve doğru sınırlar koyabilmek önemlidir. İnternet kullanımında kontrolü sağlamak için okul rehber öğretmeni / psikolojik danışmanınızdan yardım almayı ihmal etmeyin.</a:t>
            </a:r>
          </a:p>
        </p:txBody>
      </p:sp>
    </p:spTree>
    <p:extLst>
      <p:ext uri="{BB962C8B-B14F-4D97-AF65-F5344CB8AC3E}">
        <p14:creationId xmlns:p14="http://schemas.microsoft.com/office/powerpoint/2010/main" val="4019451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2800" b="1" dirty="0">
                <a:latin typeface="Times New Roman" panose="02020603050405020304" pitchFamily="18" charset="0"/>
                <a:cs typeface="Times New Roman" panose="02020603050405020304" pitchFamily="18" charset="0"/>
              </a:rPr>
              <a:t>BİLİNÇSİZ VE AŞIRI İNTERNET KULLANIMININ OLUMSUZ ETKİLERİNDEN SAKININ</a:t>
            </a:r>
          </a:p>
        </p:txBody>
      </p:sp>
      <p:sp>
        <p:nvSpPr>
          <p:cNvPr id="3" name="İçerik Yer Tutucusu 2"/>
          <p:cNvSpPr>
            <a:spLocks noGrp="1"/>
          </p:cNvSpPr>
          <p:nvPr>
            <p:ph idx="1"/>
          </p:nvPr>
        </p:nvSpPr>
        <p:spPr/>
        <p:txBody>
          <a:bodyPr>
            <a:normAutofit/>
          </a:bodyPr>
          <a:lstStyle/>
          <a:p>
            <a:pPr algn="just"/>
            <a:r>
              <a:rPr lang="tr-TR" sz="3200" dirty="0">
                <a:latin typeface="Times New Roman" panose="02020603050405020304" pitchFamily="18" charset="0"/>
                <a:cs typeface="Times New Roman" panose="02020603050405020304" pitchFamily="18" charset="0"/>
              </a:rPr>
              <a:t>Ders çalışırken telefonunuzun yanınızda olması dersinize yoğunlaşmanızı zorlaştırabilir. Sürekli bakma ihtiyacı hissedebilir, bildirimler sizi rahatsız edebilir ve bu sebeple akademik performansınız düşebilir. </a:t>
            </a:r>
          </a:p>
        </p:txBody>
      </p:sp>
    </p:spTree>
    <p:extLst>
      <p:ext uri="{BB962C8B-B14F-4D97-AF65-F5344CB8AC3E}">
        <p14:creationId xmlns:p14="http://schemas.microsoft.com/office/powerpoint/2010/main" val="3308920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Autofit/>
          </a:bodyPr>
          <a:lstStyle/>
          <a:p>
            <a:pPr algn="just"/>
            <a:r>
              <a:rPr lang="tr-TR" sz="2000" dirty="0">
                <a:solidFill>
                  <a:schemeClr val="tx1">
                    <a:lumMod val="65000"/>
                    <a:lumOff val="35000"/>
                  </a:schemeClr>
                </a:solidFill>
                <a:latin typeface="Times New Roman" panose="02020603050405020304" pitchFamily="18" charset="0"/>
                <a:cs typeface="Times New Roman" panose="02020603050405020304" pitchFamily="18" charset="0"/>
              </a:rPr>
              <a:t>Gerçek yaşamdaki sosyal hayatınıza özen gösterin. Kendinize sorun! Sevdikleriniz ile iletişiminizi genelde sosyal medya ya da anlık haberleşme programları ile mi, yoksa yüz yüze mi gerçekleştiriyorsunuz? </a:t>
            </a:r>
            <a:endParaRPr lang="tr-TR" sz="2000" dirty="0" smtClean="0">
              <a:solidFill>
                <a:schemeClr val="tx1">
                  <a:lumMod val="65000"/>
                  <a:lumOff val="35000"/>
                </a:schemeClr>
              </a:solidFill>
              <a:latin typeface="Times New Roman" panose="02020603050405020304" pitchFamily="18" charset="0"/>
              <a:cs typeface="Times New Roman" panose="02020603050405020304" pitchFamily="18" charset="0"/>
            </a:endParaRPr>
          </a:p>
          <a:p>
            <a:pPr algn="just"/>
            <a:r>
              <a:rPr lang="tr-TR" sz="2000" dirty="0">
                <a:solidFill>
                  <a:schemeClr val="tx1">
                    <a:lumMod val="65000"/>
                    <a:lumOff val="35000"/>
                  </a:schemeClr>
                </a:solidFill>
                <a:latin typeface="Times New Roman" panose="02020603050405020304" pitchFamily="18" charset="0"/>
                <a:cs typeface="Times New Roman" panose="02020603050405020304" pitchFamily="18" charset="0"/>
              </a:rPr>
              <a:t>Sanal hayattaki sosyal ilişkiler, gerçek hayattaki sosyal becerilerinizi olumsuz etkileyebilir. İletişiminizi genellikle internet üzerinden yaparsanız sosyal becerileriniz zayıflayabilir, yüz yüze iletişim kurmakta zorlanabilirsiniz. Arkadaşlarınızla yüz yüze görüşmeye özen gösterin. Yüz yüze görüşmelerde telefonlarınızdan uzak kalmaya dikkat </a:t>
            </a:r>
            <a:r>
              <a:rPr lang="tr-TR" sz="2000" dirty="0" smtClean="0">
                <a:solidFill>
                  <a:schemeClr val="tx1">
                    <a:lumMod val="65000"/>
                    <a:lumOff val="35000"/>
                  </a:schemeClr>
                </a:solidFill>
                <a:latin typeface="Times New Roman" panose="02020603050405020304" pitchFamily="18" charset="0"/>
                <a:cs typeface="Times New Roman" panose="02020603050405020304" pitchFamily="18" charset="0"/>
              </a:rPr>
              <a:t>edin.</a:t>
            </a:r>
          </a:p>
          <a:p>
            <a:pPr algn="just"/>
            <a:r>
              <a:rPr lang="tr-TR" sz="2000" dirty="0">
                <a:solidFill>
                  <a:schemeClr val="tx1">
                    <a:lumMod val="65000"/>
                    <a:lumOff val="35000"/>
                  </a:schemeClr>
                </a:solidFill>
                <a:latin typeface="Times New Roman" panose="02020603050405020304" pitchFamily="18" charset="0"/>
                <a:cs typeface="Times New Roman" panose="02020603050405020304" pitchFamily="18" charset="0"/>
              </a:rPr>
              <a:t>İnternetin bilinçsiz ve aşırı kullanımı geleceğimizi düşünmemizi engeller. Bizi bugüne hapseder. Bu nedenle hedef koymakta zorlanma ortaya çıkar. Geleceği düşünmek için, interneti sınırlı kullanın. </a:t>
            </a:r>
          </a:p>
        </p:txBody>
      </p:sp>
    </p:spTree>
    <p:extLst>
      <p:ext uri="{BB962C8B-B14F-4D97-AF65-F5344CB8AC3E}">
        <p14:creationId xmlns:p14="http://schemas.microsoft.com/office/powerpoint/2010/main" val="108823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latin typeface="Times New Roman" panose="02020603050405020304" pitchFamily="18" charset="0"/>
                <a:cs typeface="Times New Roman" panose="02020603050405020304" pitchFamily="18" charset="0"/>
              </a:rPr>
              <a:t>BAĞIMLILIK NEDİR?</a:t>
            </a:r>
            <a:endParaRPr lang="tr-TR" b="1"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a:stretch>
            <a:fillRect/>
          </a:stretch>
        </p:blipFill>
        <p:spPr>
          <a:xfrm>
            <a:off x="1175657" y="2173184"/>
            <a:ext cx="7647709" cy="3456885"/>
          </a:xfrm>
          <a:prstGeom prst="rect">
            <a:avLst/>
          </a:prstGeom>
        </p:spPr>
      </p:pic>
    </p:spTree>
    <p:extLst>
      <p:ext uri="{BB962C8B-B14F-4D97-AF65-F5344CB8AC3E}">
        <p14:creationId xmlns:p14="http://schemas.microsoft.com/office/powerpoint/2010/main" val="13502112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pPr algn="just"/>
            <a:r>
              <a:rPr lang="tr-TR" dirty="0">
                <a:latin typeface="Times New Roman" panose="02020603050405020304" pitchFamily="18" charset="0"/>
                <a:cs typeface="Times New Roman" panose="02020603050405020304" pitchFamily="18" charset="0"/>
              </a:rPr>
              <a:t>Gençlik döneminde uyku hem fiziksel hem zihinsel gelişim için çok önemlidir. Geç saatlere kadar cep telefonu kullanmak ya da bilgisayar oyunları oynamak uyku düzeninin bozulmasına yol açar. </a:t>
            </a:r>
            <a:endParaRPr lang="tr-TR" dirty="0" smtClean="0">
              <a:latin typeface="Times New Roman" panose="02020603050405020304" pitchFamily="18" charset="0"/>
              <a:cs typeface="Times New Roman" panose="02020603050405020304" pitchFamily="18" charset="0"/>
            </a:endParaRPr>
          </a:p>
          <a:p>
            <a:pPr algn="just"/>
            <a:r>
              <a:rPr lang="tr-TR" dirty="0">
                <a:latin typeface="Times New Roman" panose="02020603050405020304" pitchFamily="18" charset="0"/>
                <a:cs typeface="Times New Roman" panose="02020603050405020304" pitchFamily="18" charset="0"/>
              </a:rPr>
              <a:t>Yatmadan en az bir saat önce cep telefonunu elinizden bırakın, oyunları kapatın. Bu şekilde daha rahat uykuya dalabilir ve sabah daha dinç </a:t>
            </a:r>
            <a:r>
              <a:rPr lang="tr-TR" dirty="0" smtClean="0">
                <a:latin typeface="Times New Roman" panose="02020603050405020304" pitchFamily="18" charset="0"/>
                <a:cs typeface="Times New Roman" panose="02020603050405020304" pitchFamily="18" charset="0"/>
              </a:rPr>
              <a:t>kalkarsınız.</a:t>
            </a:r>
          </a:p>
          <a:p>
            <a:pPr algn="just"/>
            <a:r>
              <a:rPr lang="tr-TR" dirty="0">
                <a:latin typeface="Times New Roman" panose="02020603050405020304" pitchFamily="18" charset="0"/>
                <a:cs typeface="Times New Roman" panose="02020603050405020304" pitchFamily="18" charset="0"/>
              </a:rPr>
              <a:t>Müzik dinleyerek veya dizi izleyerek uyumanın uyku kalitesini düşürdüğü, ertesi gün kişiyi yorgun hissettirdiği araştırmalarda gösterilmiştir</a:t>
            </a:r>
            <a:r>
              <a:rPr lang="tr-TR" dirty="0" smtClean="0">
                <a:latin typeface="Times New Roman" panose="02020603050405020304" pitchFamily="18" charset="0"/>
                <a:cs typeface="Times New Roman" panose="02020603050405020304" pitchFamily="18" charset="0"/>
              </a:rPr>
              <a:t>.</a:t>
            </a:r>
          </a:p>
          <a:p>
            <a:pPr algn="just"/>
            <a:r>
              <a:rPr lang="tr-TR" dirty="0">
                <a:latin typeface="Times New Roman" panose="02020603050405020304" pitchFamily="18" charset="0"/>
                <a:cs typeface="Times New Roman" panose="02020603050405020304" pitchFamily="18" charset="0"/>
              </a:rPr>
              <a:t>Yatağınıza yattığınızda sadece uyumayı düşünmek ve teknolojik aygıtlar ile yatakta vakit geçirmemek uykunuzun kalitesini ve süresini arttıracaktır. Bu da ertesi sabah daha dinç kalkmanızı </a:t>
            </a:r>
            <a:r>
              <a:rPr lang="tr-TR" dirty="0" smtClean="0">
                <a:latin typeface="Times New Roman" panose="02020603050405020304" pitchFamily="18" charset="0"/>
                <a:cs typeface="Times New Roman" panose="02020603050405020304" pitchFamily="18" charset="0"/>
              </a:rPr>
              <a:t>sağlayacaktır.</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89902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algn="just"/>
            <a:r>
              <a:rPr lang="tr-TR" sz="2800" b="1" dirty="0" smtClean="0">
                <a:latin typeface="Times New Roman" panose="02020603050405020304" pitchFamily="18" charset="0"/>
                <a:cs typeface="Times New Roman" panose="02020603050405020304" pitchFamily="18" charset="0"/>
              </a:rPr>
              <a:t>ARALIKSIZ VE UZUN SÜRE İNTERNET BAŞINDA BULUNMANIN; DİKKAT, HAFIZA, ANALİZ YETENEĞİNDE AZALMA GİBİ ZİHİNSEL SORUNLARA NEDEN OLDUĞU BİLİNMEKTEDİR. BİLGİSAYAR, TABLET VE TELEFONUN DİKKATİ BOZDUĞU KANITLANMIŞTIR.</a:t>
            </a:r>
            <a:endParaRPr lang="tr-TR"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35187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sz="3200" dirty="0">
                <a:latin typeface="Times New Roman" panose="02020603050405020304" pitchFamily="18" charset="0"/>
                <a:cs typeface="Times New Roman" panose="02020603050405020304" pitchFamily="18" charset="0"/>
              </a:rPr>
              <a:t>Ekran karşısında çok uzun zaman geçirmenin zamanla; kilo alma, beden ve kaslarda gerileme ve vücudun hantallaşması gibi dış görünüşe de olumsuz etkileri vardır. Vücudunuz kıymetli, siz değerlisiniz; vücudunuza iyi bakın. Hareketli olmayı, spor yapmayı ihmal </a:t>
            </a:r>
            <a:r>
              <a:rPr lang="tr-TR" sz="3200" dirty="0" smtClean="0">
                <a:latin typeface="Times New Roman" panose="02020603050405020304" pitchFamily="18" charset="0"/>
                <a:cs typeface="Times New Roman" panose="02020603050405020304" pitchFamily="18" charset="0"/>
              </a:rPr>
              <a:t>etmeyin.</a:t>
            </a:r>
            <a:endParaRPr lang="tr-TR"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8310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UNUTMAYIN!</a:t>
            </a:r>
          </a:p>
        </p:txBody>
      </p:sp>
      <p:sp>
        <p:nvSpPr>
          <p:cNvPr id="3" name="İçerik Yer Tutucusu 2"/>
          <p:cNvSpPr>
            <a:spLocks noGrp="1"/>
          </p:cNvSpPr>
          <p:nvPr>
            <p:ph idx="1"/>
          </p:nvPr>
        </p:nvSpPr>
        <p:spPr>
          <a:xfrm>
            <a:off x="677334" y="1448070"/>
            <a:ext cx="8596668" cy="3880773"/>
          </a:xfrm>
        </p:spPr>
        <p:txBody>
          <a:bodyPr>
            <a:noAutofit/>
          </a:bodyPr>
          <a:lstStyle/>
          <a:p>
            <a:pPr algn="just"/>
            <a:r>
              <a:rPr lang="tr-TR" sz="2000" dirty="0">
                <a:latin typeface="Times New Roman" panose="02020603050405020304" pitchFamily="18" charset="0"/>
                <a:cs typeface="Times New Roman" panose="02020603050405020304" pitchFamily="18" charset="0"/>
              </a:rPr>
              <a:t>İnternet hayatımızı kolaylaştırmak için var, zorlaştırmak, yalnızlaştırmak ya da onsuz yaşayamamak için değil</a:t>
            </a:r>
            <a:r>
              <a:rPr lang="tr-TR" sz="2000" dirty="0" smtClean="0">
                <a:latin typeface="Times New Roman" panose="02020603050405020304" pitchFamily="18" charset="0"/>
                <a:cs typeface="Times New Roman" panose="02020603050405020304" pitchFamily="18" charset="0"/>
              </a:rPr>
              <a:t>.</a:t>
            </a:r>
          </a:p>
          <a:p>
            <a:pPr algn="just"/>
            <a:r>
              <a:rPr lang="tr-TR" sz="2000" dirty="0">
                <a:latin typeface="Times New Roman" panose="02020603050405020304" pitchFamily="18" charset="0"/>
                <a:cs typeface="Times New Roman" panose="02020603050405020304" pitchFamily="18" charset="0"/>
              </a:rPr>
              <a:t>HAYATTA HER ŞEYİ DENGELİ YAPMAK </a:t>
            </a:r>
            <a:r>
              <a:rPr lang="tr-TR" sz="2000" dirty="0" smtClean="0">
                <a:latin typeface="Times New Roman" panose="02020603050405020304" pitchFamily="18" charset="0"/>
                <a:cs typeface="Times New Roman" panose="02020603050405020304" pitchFamily="18" charset="0"/>
              </a:rPr>
              <a:t>GEREKİR!</a:t>
            </a:r>
          </a:p>
          <a:p>
            <a:pPr algn="just"/>
            <a:r>
              <a:rPr lang="tr-TR" sz="2000" dirty="0">
                <a:latin typeface="Times New Roman" panose="02020603050405020304" pitchFamily="18" charset="0"/>
                <a:cs typeface="Times New Roman" panose="02020603050405020304" pitchFamily="18" charset="0"/>
              </a:rPr>
              <a:t>Hayatta her şeyin bir dengesi vardır; yemenin, gezmenin, çalışmanın…. İnternetin de bir sınırı olmalıdır. Ancak doğru ve sınırlı kullanarak internetten faydalanabilirsiniz</a:t>
            </a:r>
            <a:r>
              <a:rPr lang="tr-TR" sz="2000" dirty="0" smtClean="0">
                <a:latin typeface="Times New Roman" panose="02020603050405020304" pitchFamily="18" charset="0"/>
                <a:cs typeface="Times New Roman" panose="02020603050405020304" pitchFamily="18" charset="0"/>
              </a:rPr>
              <a:t>.</a:t>
            </a:r>
          </a:p>
          <a:p>
            <a:pPr algn="just"/>
            <a:r>
              <a:rPr lang="tr-TR" sz="2000" dirty="0">
                <a:latin typeface="Times New Roman" panose="02020603050405020304" pitchFamily="18" charset="0"/>
                <a:cs typeface="Times New Roman" panose="02020603050405020304" pitchFamily="18" charset="0"/>
              </a:rPr>
              <a:t>Dersin, ailenin, arkadaşların, sporun bir dengesi olmalıdır. Teknoloji araçlarının kullanımı da dengeli olmalıdır. Eğer dengeyi kuramazsanız, o zaman hayattaki diğer güzel şeyleri kaybettiğimiz gibi mutlu da olamayız. Mutlu olmak için teknoloji kullanımını dengeleyin</a:t>
            </a:r>
            <a:r>
              <a:rPr lang="tr-TR" sz="2000" dirty="0" smtClean="0">
                <a:latin typeface="Times New Roman" panose="02020603050405020304" pitchFamily="18" charset="0"/>
                <a:cs typeface="Times New Roman" panose="02020603050405020304" pitchFamily="18" charset="0"/>
              </a:rPr>
              <a:t>...</a:t>
            </a:r>
          </a:p>
          <a:p>
            <a:pPr algn="just"/>
            <a:r>
              <a:rPr lang="tr-TR" sz="2000" dirty="0">
                <a:latin typeface="Times New Roman" panose="02020603050405020304" pitchFamily="18" charset="0"/>
                <a:cs typeface="Times New Roman" panose="02020603050405020304" pitchFamily="18" charset="0"/>
              </a:rPr>
              <a:t>Sanal arkadaşlarınızın sayısını azaltın, gerçek arkadaşların sayısını artırın. Bu denge bozuldukça, hayattan soyutlanırsınız. Gerçek arkadaşlarınız ile zaman geçirmeye özen gösterin. Sosyal medyadaki arkadaş sayınız sizi aldatmasın. Gerçek hayattaki arkadaşlıkların yerini sanal arkadaşlar almamalı. Sanalı değil gerçeği tercih edin</a:t>
            </a:r>
          </a:p>
        </p:txBody>
      </p:sp>
    </p:spTree>
    <p:extLst>
      <p:ext uri="{BB962C8B-B14F-4D97-AF65-F5344CB8AC3E}">
        <p14:creationId xmlns:p14="http://schemas.microsoft.com/office/powerpoint/2010/main" val="18787262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İNTERNET DIŞINDA DA HAYATINIZ OLSUN</a:t>
            </a:r>
          </a:p>
        </p:txBody>
      </p:sp>
      <p:sp>
        <p:nvSpPr>
          <p:cNvPr id="3" name="İçerik Yer Tutucusu 2"/>
          <p:cNvSpPr>
            <a:spLocks noGrp="1"/>
          </p:cNvSpPr>
          <p:nvPr>
            <p:ph idx="1"/>
          </p:nvPr>
        </p:nvSpPr>
        <p:spPr/>
        <p:txBody>
          <a:bodyPr>
            <a:normAutofit/>
          </a:bodyPr>
          <a:lstStyle/>
          <a:p>
            <a:pPr algn="just"/>
            <a:r>
              <a:rPr lang="tr-TR" sz="2200" dirty="0">
                <a:latin typeface="Times New Roman" panose="02020603050405020304" pitchFamily="18" charset="0"/>
                <a:cs typeface="Times New Roman" panose="02020603050405020304" pitchFamily="18" charset="0"/>
              </a:rPr>
              <a:t>Her boş zamanınızı cep telefonunuzla veya bilgisayarla geçirmeyin. Serbest zamanlarınızda başka şeyler de yapın ki, internet sizi esir almasın. Ailenizle, arkadaşlarınızla ya da kendinizle baş başa kalıp internet dışında da var olabileceğinizi hissedin</a:t>
            </a:r>
            <a:r>
              <a:rPr lang="tr-TR" sz="2200" dirty="0" smtClean="0">
                <a:latin typeface="Times New Roman" panose="02020603050405020304" pitchFamily="18" charset="0"/>
                <a:cs typeface="Times New Roman" panose="02020603050405020304" pitchFamily="18" charset="0"/>
              </a:rPr>
              <a:t>.</a:t>
            </a:r>
          </a:p>
          <a:p>
            <a:pPr algn="just"/>
            <a:r>
              <a:rPr lang="tr-TR" sz="2200" dirty="0">
                <a:latin typeface="Times New Roman" panose="02020603050405020304" pitchFamily="18" charset="0"/>
                <a:cs typeface="Times New Roman" panose="02020603050405020304" pitchFamily="18" charset="0"/>
              </a:rPr>
              <a:t>Hareketli yaşamı tercih edin, fiziksel ve zihinsel gelişim için. Hareket ettikçe, zihnimiz daha iyi çalışır. İnternet bizi hareketsiz hâle </a:t>
            </a:r>
            <a:r>
              <a:rPr lang="tr-TR" sz="2200" dirty="0" smtClean="0">
                <a:latin typeface="Times New Roman" panose="02020603050405020304" pitchFamily="18" charset="0"/>
                <a:cs typeface="Times New Roman" panose="02020603050405020304" pitchFamily="18" charset="0"/>
              </a:rPr>
              <a:t>getirir.</a:t>
            </a:r>
          </a:p>
          <a:p>
            <a:pPr algn="just"/>
            <a:r>
              <a:rPr lang="tr-TR" sz="2200" dirty="0">
                <a:latin typeface="Times New Roman" panose="02020603050405020304" pitchFamily="18" charset="0"/>
                <a:cs typeface="Times New Roman" panose="02020603050405020304" pitchFamily="18" charset="0"/>
              </a:rPr>
              <a:t>Hareket gerçek yaşamı güçlendirir, hareketsizlik ise sanal </a:t>
            </a:r>
            <a:r>
              <a:rPr lang="tr-TR" sz="2200" dirty="0" smtClean="0">
                <a:latin typeface="Times New Roman" panose="02020603050405020304" pitchFamily="18" charset="0"/>
                <a:cs typeface="Times New Roman" panose="02020603050405020304" pitchFamily="18" charset="0"/>
              </a:rPr>
              <a:t>yaşamı…</a:t>
            </a:r>
            <a:endParaRPr lang="tr-TR"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45307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İNTERNETİ GÜVENLİ BİR ŞEKİLDE KULLANIN</a:t>
            </a:r>
          </a:p>
        </p:txBody>
      </p:sp>
      <p:sp>
        <p:nvSpPr>
          <p:cNvPr id="3" name="İçerik Yer Tutucusu 2"/>
          <p:cNvSpPr>
            <a:spLocks noGrp="1"/>
          </p:cNvSpPr>
          <p:nvPr>
            <p:ph idx="1"/>
          </p:nvPr>
        </p:nvSpPr>
        <p:spPr/>
        <p:txBody>
          <a:bodyPr>
            <a:normAutofit/>
          </a:bodyPr>
          <a:lstStyle/>
          <a:p>
            <a:pPr algn="just"/>
            <a:r>
              <a:rPr lang="tr-TR" sz="2800" dirty="0" smtClean="0">
                <a:latin typeface="Times New Roman" panose="02020603050405020304" pitchFamily="18" charset="0"/>
                <a:cs typeface="Times New Roman" panose="02020603050405020304" pitchFamily="18" charset="0"/>
              </a:rPr>
              <a:t>Sosyal medya kullanımının risklerini bilin, özel yaşamın sosyal medyada rahatça paylaşılması uygun değildir. Herkese açık ve özel paylaşımlar kötü niyetli kişilerin eline geçebilir ve istenilmeyen yerlerde kullanılabilir. Bu sebeple paylaşımların içeriğine ve kimlerle paylaşıldığına dikkat etmek önemlidir.</a:t>
            </a:r>
            <a:endParaRPr lang="tr-T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89014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algn="just"/>
            <a:r>
              <a:rPr lang="tr-TR" sz="3200" dirty="0">
                <a:latin typeface="Times New Roman" panose="02020603050405020304" pitchFamily="18" charset="0"/>
                <a:cs typeface="Times New Roman" panose="02020603050405020304" pitchFamily="18" charset="0"/>
              </a:rPr>
              <a:t>Sanal arkadaşlıkların tehlikeleri olabileceğini bilin, karşınızdakinin gerçek kimliğini, yaşını ve niyetini bilmeniz sanal ilişkilerde zordur. Sanal ilişkilerde kişisel sınırlara dikkat edin. </a:t>
            </a:r>
          </a:p>
        </p:txBody>
      </p:sp>
    </p:spTree>
    <p:extLst>
      <p:ext uri="{BB962C8B-B14F-4D97-AF65-F5344CB8AC3E}">
        <p14:creationId xmlns:p14="http://schemas.microsoft.com/office/powerpoint/2010/main" val="23038984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Özel bilgilerinizi internette paylaşmayın.</a:t>
            </a:r>
          </a:p>
        </p:txBody>
      </p:sp>
      <p:sp>
        <p:nvSpPr>
          <p:cNvPr id="3" name="İçerik Yer Tutucusu 2"/>
          <p:cNvSpPr>
            <a:spLocks noGrp="1"/>
          </p:cNvSpPr>
          <p:nvPr>
            <p:ph idx="1"/>
          </p:nvPr>
        </p:nvSpPr>
        <p:spPr/>
        <p:txBody>
          <a:bodyPr>
            <a:normAutofit/>
          </a:bodyPr>
          <a:lstStyle/>
          <a:p>
            <a:pPr algn="just"/>
            <a:r>
              <a:rPr lang="tr-TR" sz="2400" dirty="0">
                <a:latin typeface="Times New Roman" panose="02020603050405020304" pitchFamily="18" charset="0"/>
                <a:cs typeface="Times New Roman" panose="02020603050405020304" pitchFamily="18" charset="0"/>
              </a:rPr>
              <a:t>İnternet ortamlarında geçirdiğiniz zaman ile ilgili aileleriniz ile sohbet edin. Sanal ortamdaki arkadaşlarınızı, oynadığınız oyunları ve oyunlarda geldiğiniz seviyeyi aileleriniz ile paylaşın. </a:t>
            </a:r>
            <a:endParaRPr lang="tr-TR" sz="2400" dirty="0" smtClean="0">
              <a:latin typeface="Times New Roman" panose="02020603050405020304" pitchFamily="18" charset="0"/>
              <a:cs typeface="Times New Roman" panose="02020603050405020304" pitchFamily="18" charset="0"/>
            </a:endParaRPr>
          </a:p>
          <a:p>
            <a:pPr algn="just"/>
            <a:r>
              <a:rPr lang="tr-TR" sz="2400" dirty="0">
                <a:latin typeface="Times New Roman" panose="02020603050405020304" pitchFamily="18" charset="0"/>
                <a:cs typeface="Times New Roman" panose="02020603050405020304" pitchFamily="18" charset="0"/>
              </a:rPr>
              <a:t>Sevdiğiniz oyunlar, diziler, sosyal medya paylaşımlarınız gibi konularda kendinizi ifade edin, onların da sizlerle konuşmasına fırsat verin. Karşılıklı bu paylaşımlar birbirinizi daha iyi anlamanızı sağlayacaktır. </a:t>
            </a:r>
          </a:p>
        </p:txBody>
      </p:sp>
    </p:spTree>
    <p:extLst>
      <p:ext uri="{BB962C8B-B14F-4D97-AF65-F5344CB8AC3E}">
        <p14:creationId xmlns:p14="http://schemas.microsoft.com/office/powerpoint/2010/main" val="27168174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İNTERNETİ VE TEKNOLOJİYİ GERÇEKÇİ BİR ŞEKİLDE KULLANIN</a:t>
            </a:r>
          </a:p>
        </p:txBody>
      </p:sp>
      <p:sp>
        <p:nvSpPr>
          <p:cNvPr id="3" name="İçerik Yer Tutucusu 2"/>
          <p:cNvSpPr>
            <a:spLocks noGrp="1"/>
          </p:cNvSpPr>
          <p:nvPr>
            <p:ph idx="1"/>
          </p:nvPr>
        </p:nvSpPr>
        <p:spPr/>
        <p:txBody>
          <a:bodyPr>
            <a:normAutofit/>
          </a:bodyPr>
          <a:lstStyle/>
          <a:p>
            <a:pPr algn="just"/>
            <a:r>
              <a:rPr lang="tr-TR" sz="2400" dirty="0">
                <a:latin typeface="Times New Roman" panose="02020603050405020304" pitchFamily="18" charset="0"/>
                <a:cs typeface="Times New Roman" panose="02020603050405020304" pitchFamily="18" charset="0"/>
              </a:rPr>
              <a:t>Bilgisayar mühendisi veya yazılımcı olmak için sadece bilgisayar oyunlarını oynuyor olabilmek yetmez. Geçilmesi gereken aşamaları vardır</a:t>
            </a:r>
            <a:r>
              <a:rPr lang="tr-TR" sz="2400" dirty="0" smtClean="0">
                <a:latin typeface="Times New Roman" panose="02020603050405020304" pitchFamily="18" charset="0"/>
                <a:cs typeface="Times New Roman" panose="02020603050405020304" pitchFamily="18" charset="0"/>
              </a:rPr>
              <a:t>.</a:t>
            </a:r>
          </a:p>
          <a:p>
            <a:pPr algn="just"/>
            <a:r>
              <a:rPr lang="tr-TR" sz="2400" dirty="0">
                <a:latin typeface="Times New Roman" panose="02020603050405020304" pitchFamily="18" charset="0"/>
                <a:cs typeface="Times New Roman" panose="02020603050405020304" pitchFamily="18" charset="0"/>
              </a:rPr>
              <a:t>e-Spor oyuncusu olmak, para kazanmak çok fazla kişinin amacıdır. Ama bu amaca erişenlerin sayısı çok azdır. Sanılanın aksine e- spor oyuncusu olmak sağlıklı bir durum değildir. Fiziksel ve ruhsal sorunları beraberinde getirir. E-sporcular günde en az 12-15 saat oyun başında kalıyorlar, sosyal yaşamları ve sağlık durumları olumsuz etkileniyor. Bunları düşünerek karar vermelisin</a:t>
            </a:r>
            <a:r>
              <a:rPr lang="tr-TR" sz="2400" dirty="0" smtClean="0">
                <a:latin typeface="Times New Roman" panose="02020603050405020304" pitchFamily="18" charset="0"/>
                <a:cs typeface="Times New Roman" panose="02020603050405020304" pitchFamily="18" charset="0"/>
              </a:rPr>
              <a:t>.</a:t>
            </a:r>
          </a:p>
          <a:p>
            <a:pPr algn="just"/>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79659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UNUTMAYIN!</a:t>
            </a:r>
          </a:p>
        </p:txBody>
      </p:sp>
      <p:sp>
        <p:nvSpPr>
          <p:cNvPr id="3" name="İçerik Yer Tutucusu 2"/>
          <p:cNvSpPr>
            <a:spLocks noGrp="1"/>
          </p:cNvSpPr>
          <p:nvPr>
            <p:ph idx="1"/>
          </p:nvPr>
        </p:nvSpPr>
        <p:spPr/>
        <p:txBody>
          <a:bodyPr>
            <a:normAutofit/>
          </a:bodyPr>
          <a:lstStyle/>
          <a:p>
            <a:pPr algn="just"/>
            <a:r>
              <a:rPr lang="tr-TR" sz="3200" dirty="0" smtClean="0">
                <a:latin typeface="Times New Roman" panose="02020603050405020304" pitchFamily="18" charset="0"/>
              </a:rPr>
              <a:t>İnternet </a:t>
            </a:r>
            <a:r>
              <a:rPr lang="tr-TR" sz="3200" dirty="0">
                <a:latin typeface="Times New Roman" panose="02020603050405020304" pitchFamily="18" charset="0"/>
              </a:rPr>
              <a:t>hayatımızı kolaylaştırmak için var. Zorlaştırmak, yalnızlaştırmak ya da onsuz yaşayamamak için değil... </a:t>
            </a:r>
          </a:p>
        </p:txBody>
      </p:sp>
    </p:spTree>
    <p:extLst>
      <p:ext uri="{BB962C8B-B14F-4D97-AF65-F5344CB8AC3E}">
        <p14:creationId xmlns:p14="http://schemas.microsoft.com/office/powerpoint/2010/main" val="3451675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855023" y="700644"/>
            <a:ext cx="8502733" cy="5664530"/>
          </a:xfrm>
          <a:prstGeom prst="rect">
            <a:avLst/>
          </a:prstGeom>
        </p:spPr>
      </p:pic>
    </p:spTree>
    <p:extLst>
      <p:ext uri="{BB962C8B-B14F-4D97-AF65-F5344CB8AC3E}">
        <p14:creationId xmlns:p14="http://schemas.microsoft.com/office/powerpoint/2010/main" val="13496871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140031" y="344384"/>
            <a:ext cx="7707085" cy="6258297"/>
          </a:xfrm>
          <a:prstGeom prst="rect">
            <a:avLst/>
          </a:prstGeom>
        </p:spPr>
      </p:pic>
    </p:spTree>
    <p:extLst>
      <p:ext uri="{BB962C8B-B14F-4D97-AF65-F5344CB8AC3E}">
        <p14:creationId xmlns:p14="http://schemas.microsoft.com/office/powerpoint/2010/main" val="42604011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068779" y="985652"/>
            <a:ext cx="7505205" cy="5545777"/>
          </a:xfrm>
          <a:prstGeom prst="rect">
            <a:avLst/>
          </a:prstGeom>
        </p:spPr>
      </p:pic>
    </p:spTree>
    <p:extLst>
      <p:ext uri="{BB962C8B-B14F-4D97-AF65-F5344CB8AC3E}">
        <p14:creationId xmlns:p14="http://schemas.microsoft.com/office/powerpoint/2010/main" val="36215449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997527" y="724396"/>
            <a:ext cx="8110847" cy="5317630"/>
          </a:xfrm>
          <a:prstGeom prst="rect">
            <a:avLst/>
          </a:prstGeom>
        </p:spPr>
      </p:pic>
    </p:spTree>
    <p:extLst>
      <p:ext uri="{BB962C8B-B14F-4D97-AF65-F5344CB8AC3E}">
        <p14:creationId xmlns:p14="http://schemas.microsoft.com/office/powerpoint/2010/main" val="40639137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270660" y="498764"/>
            <a:ext cx="7600208" cy="5543261"/>
          </a:xfrm>
          <a:prstGeom prst="rect">
            <a:avLst/>
          </a:prstGeom>
        </p:spPr>
      </p:pic>
    </p:spTree>
    <p:extLst>
      <p:ext uri="{BB962C8B-B14F-4D97-AF65-F5344CB8AC3E}">
        <p14:creationId xmlns:p14="http://schemas.microsoft.com/office/powerpoint/2010/main" val="6060053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211283" y="712520"/>
            <a:ext cx="7445829" cy="5329506"/>
          </a:xfrm>
          <a:prstGeom prst="rect">
            <a:avLst/>
          </a:prstGeom>
        </p:spPr>
      </p:pic>
    </p:spTree>
    <p:extLst>
      <p:ext uri="{BB962C8B-B14F-4D97-AF65-F5344CB8AC3E}">
        <p14:creationId xmlns:p14="http://schemas.microsoft.com/office/powerpoint/2010/main" val="6396347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985653" y="985652"/>
            <a:ext cx="8122722" cy="5056373"/>
          </a:xfrm>
          <a:prstGeom prst="rect">
            <a:avLst/>
          </a:prstGeom>
        </p:spPr>
      </p:pic>
    </p:spTree>
    <p:extLst>
      <p:ext uri="{BB962C8B-B14F-4D97-AF65-F5344CB8AC3E}">
        <p14:creationId xmlns:p14="http://schemas.microsoft.com/office/powerpoint/2010/main" val="37143293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dirty="0" smtClean="0"/>
              <a:t>BİLECİK ŞEYH EDEBALI ANADOLU İMAM HATİP LİSESİ</a:t>
            </a:r>
            <a:br>
              <a:rPr lang="tr-TR" dirty="0" smtClean="0"/>
            </a:b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13906" y="2439194"/>
            <a:ext cx="3324225" cy="3324225"/>
          </a:xfrm>
        </p:spPr>
      </p:pic>
    </p:spTree>
    <p:extLst>
      <p:ext uri="{BB962C8B-B14F-4D97-AF65-F5344CB8AC3E}">
        <p14:creationId xmlns:p14="http://schemas.microsoft.com/office/powerpoint/2010/main" val="807403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latin typeface="Times New Roman" panose="02020603050405020304" pitchFamily="18" charset="0"/>
                <a:cs typeface="Times New Roman" panose="02020603050405020304" pitchFamily="18" charset="0"/>
              </a:rPr>
              <a:t>TEKNOLOJİ BAĞIMLILIĞININ AŞAMALARI</a:t>
            </a:r>
            <a:endParaRPr lang="tr-TR" b="1"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a:stretch>
            <a:fillRect/>
          </a:stretch>
        </p:blipFill>
        <p:spPr>
          <a:xfrm>
            <a:off x="1199408" y="2160588"/>
            <a:ext cx="7350826" cy="3881437"/>
          </a:xfrm>
          <a:prstGeom prst="rect">
            <a:avLst/>
          </a:prstGeom>
        </p:spPr>
      </p:pic>
    </p:spTree>
    <p:extLst>
      <p:ext uri="{BB962C8B-B14F-4D97-AF65-F5344CB8AC3E}">
        <p14:creationId xmlns:p14="http://schemas.microsoft.com/office/powerpoint/2010/main" val="3411107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128156" y="510640"/>
            <a:ext cx="7505205" cy="5531386"/>
          </a:xfrm>
          <a:prstGeom prst="rect">
            <a:avLst/>
          </a:prstGeom>
        </p:spPr>
      </p:pic>
    </p:spTree>
    <p:extLst>
      <p:ext uri="{BB962C8B-B14F-4D97-AF65-F5344CB8AC3E}">
        <p14:creationId xmlns:p14="http://schemas.microsoft.com/office/powerpoint/2010/main" val="448116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938151" y="344384"/>
            <a:ext cx="7778337" cy="5697641"/>
          </a:xfrm>
          <a:prstGeom prst="rect">
            <a:avLst/>
          </a:prstGeom>
        </p:spPr>
      </p:pic>
    </p:spTree>
    <p:extLst>
      <p:ext uri="{BB962C8B-B14F-4D97-AF65-F5344CB8AC3E}">
        <p14:creationId xmlns:p14="http://schemas.microsoft.com/office/powerpoint/2010/main" val="283315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068779" y="973778"/>
            <a:ext cx="7908966" cy="5068248"/>
          </a:xfrm>
          <a:prstGeom prst="rect">
            <a:avLst/>
          </a:prstGeom>
        </p:spPr>
      </p:pic>
    </p:spTree>
    <p:extLst>
      <p:ext uri="{BB962C8B-B14F-4D97-AF65-F5344CB8AC3E}">
        <p14:creationId xmlns:p14="http://schemas.microsoft.com/office/powerpoint/2010/main" val="2150264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SÜREÇ NASIL İLERLER?</a:t>
            </a:r>
            <a:endParaRPr lang="tr-TR" dirty="0"/>
          </a:p>
        </p:txBody>
      </p:sp>
      <p:pic>
        <p:nvPicPr>
          <p:cNvPr id="4" name="İçerik Yer Tutucusu 3"/>
          <p:cNvPicPr>
            <a:picLocks noGrp="1" noChangeAspect="1"/>
          </p:cNvPicPr>
          <p:nvPr>
            <p:ph idx="1"/>
          </p:nvPr>
        </p:nvPicPr>
        <p:blipFill>
          <a:blip r:embed="rId2"/>
          <a:stretch>
            <a:fillRect/>
          </a:stretch>
        </p:blipFill>
        <p:spPr>
          <a:xfrm>
            <a:off x="1365662" y="1187532"/>
            <a:ext cx="7564582" cy="4854493"/>
          </a:xfrm>
          <a:prstGeom prst="rect">
            <a:avLst/>
          </a:prstGeom>
        </p:spPr>
      </p:pic>
    </p:spTree>
    <p:extLst>
      <p:ext uri="{BB962C8B-B14F-4D97-AF65-F5344CB8AC3E}">
        <p14:creationId xmlns:p14="http://schemas.microsoft.com/office/powerpoint/2010/main" val="98701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033154" y="609600"/>
            <a:ext cx="7778338" cy="5432425"/>
          </a:xfrm>
          <a:prstGeom prst="rect">
            <a:avLst/>
          </a:prstGeom>
        </p:spPr>
      </p:pic>
    </p:spTree>
    <p:extLst>
      <p:ext uri="{BB962C8B-B14F-4D97-AF65-F5344CB8AC3E}">
        <p14:creationId xmlns:p14="http://schemas.microsoft.com/office/powerpoint/2010/main" val="2235818097"/>
      </p:ext>
    </p:extLst>
  </p:cSld>
  <p:clrMapOvr>
    <a:masterClrMapping/>
  </p:clrMapOvr>
</p:sld>
</file>

<file path=ppt/theme/theme1.xml><?xml version="1.0" encoding="utf-8"?>
<a:theme xmlns:a="http://schemas.openxmlformats.org/drawingml/2006/main" name="Yüzeyler">
  <a:themeElements>
    <a:clrScheme name="Yüzeyler">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Yüzeyler">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Yüzeyler">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34</TotalTime>
  <Words>842</Words>
  <Application>Microsoft Office PowerPoint</Application>
  <PresentationFormat>Geniş ekran</PresentationFormat>
  <Paragraphs>41</Paragraphs>
  <Slides>36</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36</vt:i4>
      </vt:variant>
    </vt:vector>
  </HeadingPairs>
  <TitlesOfParts>
    <vt:vector size="41" baseType="lpstr">
      <vt:lpstr>Arial</vt:lpstr>
      <vt:lpstr>Times New Roman</vt:lpstr>
      <vt:lpstr>Trebuchet MS</vt:lpstr>
      <vt:lpstr>Wingdings 3</vt:lpstr>
      <vt:lpstr>Yüzeyler</vt:lpstr>
      <vt:lpstr>TEKNOLOJİ BAĞIMLILIĞI VELİ SUNUM</vt:lpstr>
      <vt:lpstr>BAĞIMLILIK NEDİR?</vt:lpstr>
      <vt:lpstr>PowerPoint Sunusu</vt:lpstr>
      <vt:lpstr>TEKNOLOJİ BAĞIMLILIĞININ AŞAMALARI</vt:lpstr>
      <vt:lpstr>PowerPoint Sunusu</vt:lpstr>
      <vt:lpstr>PowerPoint Sunusu</vt:lpstr>
      <vt:lpstr>PowerPoint Sunusu</vt:lpstr>
      <vt:lpstr>SÜREÇ NASIL İLERLER?</vt:lpstr>
      <vt:lpstr>PowerPoint Sunusu</vt:lpstr>
      <vt:lpstr>PowerPoint Sunusu</vt:lpstr>
      <vt:lpstr>PowerPoint Sunusu</vt:lpstr>
      <vt:lpstr>NASIL KURTULABİLİRİZ?</vt:lpstr>
      <vt:lpstr>PowerPoint Sunusu</vt:lpstr>
      <vt:lpstr>PowerPoint Sunusu</vt:lpstr>
      <vt:lpstr>İNTERNETİ NASIL KULLANMALIYIM?</vt:lpstr>
      <vt:lpstr>PowerPoint Sunusu</vt:lpstr>
      <vt:lpstr>PowerPoint Sunusu</vt:lpstr>
      <vt:lpstr>BİLİNÇSİZ VE AŞIRI İNTERNET KULLANIMININ OLUMSUZ ETKİLERİNDEN SAKININ</vt:lpstr>
      <vt:lpstr>PowerPoint Sunusu</vt:lpstr>
      <vt:lpstr>PowerPoint Sunusu</vt:lpstr>
      <vt:lpstr>PowerPoint Sunusu</vt:lpstr>
      <vt:lpstr>PowerPoint Sunusu</vt:lpstr>
      <vt:lpstr>UNUTMAYIN!</vt:lpstr>
      <vt:lpstr>İNTERNET DIŞINDA DA HAYATINIZ OLSUN</vt:lpstr>
      <vt:lpstr>İNTERNETİ GÜVENLİ BİR ŞEKİLDE KULLANIN</vt:lpstr>
      <vt:lpstr>PowerPoint Sunusu</vt:lpstr>
      <vt:lpstr>Özel bilgilerinizi internette paylaşmayın.</vt:lpstr>
      <vt:lpstr>İNTERNETİ VE TEKNOLOJİYİ GERÇEKÇİ BİR ŞEKİLDE KULLANIN</vt:lpstr>
      <vt:lpstr>UNUTMAYIN!</vt:lpstr>
      <vt:lpstr>PowerPoint Sunusu</vt:lpstr>
      <vt:lpstr>PowerPoint Sunusu</vt:lpstr>
      <vt:lpstr>PowerPoint Sunusu</vt:lpstr>
      <vt:lpstr>PowerPoint Sunusu</vt:lpstr>
      <vt:lpstr>PowerPoint Sunusu</vt:lpstr>
      <vt:lpstr>PowerPoint Sunusu</vt:lpstr>
      <vt:lpstr>BİLECİK ŞEYH EDEBALI ANADOLU İMAM HATİP LİSESİ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BİLİNÇLİ TEKNOLOJİ KULLANIMI</dc:title>
  <dc:creator>user</dc:creator>
  <cp:lastModifiedBy>user</cp:lastModifiedBy>
  <cp:revision>5</cp:revision>
  <dcterms:created xsi:type="dcterms:W3CDTF">2025-02-26T10:32:58Z</dcterms:created>
  <dcterms:modified xsi:type="dcterms:W3CDTF">2025-02-26T11:12:24Z</dcterms:modified>
</cp:coreProperties>
</file>